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73"/>
  </p:notesMasterIdLst>
  <p:sldIdLst>
    <p:sldId id="256" r:id="rId2"/>
    <p:sldId id="271" r:id="rId3"/>
    <p:sldId id="346" r:id="rId4"/>
    <p:sldId id="348" r:id="rId5"/>
    <p:sldId id="270" r:id="rId6"/>
    <p:sldId id="328" r:id="rId7"/>
    <p:sldId id="323" r:id="rId8"/>
    <p:sldId id="300" r:id="rId9"/>
    <p:sldId id="324" r:id="rId10"/>
    <p:sldId id="301" r:id="rId11"/>
    <p:sldId id="302" r:id="rId12"/>
    <p:sldId id="325" r:id="rId13"/>
    <p:sldId id="303" r:id="rId14"/>
    <p:sldId id="326" r:id="rId15"/>
    <p:sldId id="304" r:id="rId16"/>
    <p:sldId id="327" r:id="rId17"/>
    <p:sldId id="305" r:id="rId18"/>
    <p:sldId id="292" r:id="rId19"/>
    <p:sldId id="273" r:id="rId20"/>
    <p:sldId id="296" r:id="rId21"/>
    <p:sldId id="274" r:id="rId22"/>
    <p:sldId id="275" r:id="rId23"/>
    <p:sldId id="297" r:id="rId24"/>
    <p:sldId id="277" r:id="rId25"/>
    <p:sldId id="279" r:id="rId26"/>
    <p:sldId id="340" r:id="rId27"/>
    <p:sldId id="341" r:id="rId28"/>
    <p:sldId id="344" r:id="rId29"/>
    <p:sldId id="343" r:id="rId30"/>
    <p:sldId id="342" r:id="rId31"/>
    <p:sldId id="345" r:id="rId32"/>
    <p:sldId id="278" r:id="rId33"/>
    <p:sldId id="293" r:id="rId34"/>
    <p:sldId id="280" r:id="rId35"/>
    <p:sldId id="262" r:id="rId36"/>
    <p:sldId id="281" r:id="rId37"/>
    <p:sldId id="268" r:id="rId38"/>
    <p:sldId id="282" r:id="rId39"/>
    <p:sldId id="263" r:id="rId40"/>
    <p:sldId id="283" r:id="rId41"/>
    <p:sldId id="264" r:id="rId42"/>
    <p:sldId id="284" r:id="rId43"/>
    <p:sldId id="285" r:id="rId44"/>
    <p:sldId id="286" r:id="rId45"/>
    <p:sldId id="265" r:id="rId46"/>
    <p:sldId id="309" r:id="rId47"/>
    <p:sldId id="310" r:id="rId48"/>
    <p:sldId id="312" r:id="rId49"/>
    <p:sldId id="313" r:id="rId50"/>
    <p:sldId id="314" r:id="rId51"/>
    <p:sldId id="315" r:id="rId52"/>
    <p:sldId id="316" r:id="rId53"/>
    <p:sldId id="318" r:id="rId54"/>
    <p:sldId id="319" r:id="rId55"/>
    <p:sldId id="320" r:id="rId56"/>
    <p:sldId id="321" r:id="rId57"/>
    <p:sldId id="322" r:id="rId58"/>
    <p:sldId id="306" r:id="rId59"/>
    <p:sldId id="308" r:id="rId60"/>
    <p:sldId id="329" r:id="rId61"/>
    <p:sldId id="332" r:id="rId62"/>
    <p:sldId id="331" r:id="rId63"/>
    <p:sldId id="333" r:id="rId64"/>
    <p:sldId id="334" r:id="rId65"/>
    <p:sldId id="330" r:id="rId66"/>
    <p:sldId id="335" r:id="rId67"/>
    <p:sldId id="337" r:id="rId68"/>
    <p:sldId id="336" r:id="rId69"/>
    <p:sldId id="338" r:id="rId70"/>
    <p:sldId id="339" r:id="rId71"/>
    <p:sldId id="347" r:id="rId72"/>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0A"/>
    <a:srgbClr val="E4A7FF"/>
    <a:srgbClr val="F3CBBF"/>
    <a:srgbClr val="FBD4FE"/>
    <a:srgbClr val="FFDE75"/>
    <a:srgbClr val="FFFF99"/>
    <a:srgbClr val="FAF9FB"/>
    <a:srgbClr val="FF66CC"/>
    <a:srgbClr val="E5F60A"/>
    <a:srgbClr val="23D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p:cViewPr varScale="1">
        <p:scale>
          <a:sx n="76" d="100"/>
          <a:sy n="76" d="100"/>
        </p:scale>
        <p:origin x="132"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5329BB0F-2397-4423-99C3-6B3ABA545652}" type="datetimeFigureOut">
              <a:rPr lang="en-GB" smtClean="0"/>
              <a:t>13/11/2019</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AA6A9EB7-413D-46DC-9165-F23488F7F667}" type="slidenum">
              <a:rPr lang="en-GB" smtClean="0"/>
              <a:t>‹#›</a:t>
            </a:fld>
            <a:endParaRPr lang="en-GB"/>
          </a:p>
        </p:txBody>
      </p:sp>
    </p:spTree>
    <p:extLst>
      <p:ext uri="{BB962C8B-B14F-4D97-AF65-F5344CB8AC3E}">
        <p14:creationId xmlns:p14="http://schemas.microsoft.com/office/powerpoint/2010/main" val="196236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FF2860-EE9B-47F8-9C2C-D4C98C2CA8CE}" type="datetime1">
              <a:rPr lang="en-GB" smtClean="0"/>
              <a:t>13/11/2019</a:t>
            </a:fld>
            <a:endParaRPr lang="en-GB"/>
          </a:p>
        </p:txBody>
      </p:sp>
      <p:sp>
        <p:nvSpPr>
          <p:cNvPr id="5" name="Footer Placeholder 4"/>
          <p:cNvSpPr>
            <a:spLocks noGrp="1"/>
          </p:cNvSpPr>
          <p:nvPr>
            <p:ph type="ftr" sz="quarter" idx="11"/>
          </p:nvPr>
        </p:nvSpPr>
        <p:spPr/>
        <p:txBody>
          <a:bodyPr/>
          <a:lstStyle/>
          <a:p>
            <a:r>
              <a:rPr lang="en-GB"/>
              <a:t>Fife Council      Supporting Learners' Service   </a:t>
            </a:r>
          </a:p>
        </p:txBody>
      </p:sp>
      <p:sp>
        <p:nvSpPr>
          <p:cNvPr id="6" name="Slide Number Placeholder 5"/>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325115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0F05F-24FC-4C0A-8A20-8ED84313D06B}" type="datetime1">
              <a:rPr lang="en-GB" smtClean="0"/>
              <a:t>13/11/2019</a:t>
            </a:fld>
            <a:endParaRPr lang="en-GB"/>
          </a:p>
        </p:txBody>
      </p:sp>
      <p:sp>
        <p:nvSpPr>
          <p:cNvPr id="5" name="Footer Placeholder 4"/>
          <p:cNvSpPr>
            <a:spLocks noGrp="1"/>
          </p:cNvSpPr>
          <p:nvPr>
            <p:ph type="ftr" sz="quarter" idx="11"/>
          </p:nvPr>
        </p:nvSpPr>
        <p:spPr/>
        <p:txBody>
          <a:bodyPr/>
          <a:lstStyle/>
          <a:p>
            <a:r>
              <a:rPr lang="en-GB"/>
              <a:t>Fife Council      Supporting Learners' Service   </a:t>
            </a:r>
          </a:p>
        </p:txBody>
      </p:sp>
      <p:sp>
        <p:nvSpPr>
          <p:cNvPr id="6" name="Slide Number Placeholder 5"/>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381616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CEBF4-6331-4296-95BD-165C89761937}" type="datetime1">
              <a:rPr lang="en-GB" smtClean="0"/>
              <a:t>13/11/2019</a:t>
            </a:fld>
            <a:endParaRPr lang="en-GB"/>
          </a:p>
        </p:txBody>
      </p:sp>
      <p:sp>
        <p:nvSpPr>
          <p:cNvPr id="5" name="Footer Placeholder 4"/>
          <p:cNvSpPr>
            <a:spLocks noGrp="1"/>
          </p:cNvSpPr>
          <p:nvPr>
            <p:ph type="ftr" sz="quarter" idx="11"/>
          </p:nvPr>
        </p:nvSpPr>
        <p:spPr/>
        <p:txBody>
          <a:bodyPr/>
          <a:lstStyle/>
          <a:p>
            <a:r>
              <a:rPr lang="en-GB"/>
              <a:t>Fife Council      Supporting Learners' Service   </a:t>
            </a:r>
          </a:p>
        </p:txBody>
      </p:sp>
      <p:sp>
        <p:nvSpPr>
          <p:cNvPr id="6" name="Slide Number Placeholder 5"/>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51142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01E8A-DC5F-42FD-8A4E-2E8AC3B82529}" type="datetime1">
              <a:rPr lang="en-GB" smtClean="0"/>
              <a:t>13/11/2019</a:t>
            </a:fld>
            <a:endParaRPr lang="en-GB"/>
          </a:p>
        </p:txBody>
      </p:sp>
      <p:sp>
        <p:nvSpPr>
          <p:cNvPr id="5" name="Footer Placeholder 4"/>
          <p:cNvSpPr>
            <a:spLocks noGrp="1"/>
          </p:cNvSpPr>
          <p:nvPr>
            <p:ph type="ftr" sz="quarter" idx="11"/>
          </p:nvPr>
        </p:nvSpPr>
        <p:spPr/>
        <p:txBody>
          <a:bodyPr/>
          <a:lstStyle/>
          <a:p>
            <a:r>
              <a:rPr lang="en-GB"/>
              <a:t>Fife Council      Supporting Learners' Service   </a:t>
            </a:r>
          </a:p>
        </p:txBody>
      </p:sp>
      <p:sp>
        <p:nvSpPr>
          <p:cNvPr id="6" name="Slide Number Placeholder 5"/>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361988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B47D84-BD60-466D-A688-DDA7558D8505}" type="datetime1">
              <a:rPr lang="en-GB" smtClean="0"/>
              <a:t>13/11/2019</a:t>
            </a:fld>
            <a:endParaRPr lang="en-GB"/>
          </a:p>
        </p:txBody>
      </p:sp>
      <p:sp>
        <p:nvSpPr>
          <p:cNvPr id="5" name="Footer Placeholder 4"/>
          <p:cNvSpPr>
            <a:spLocks noGrp="1"/>
          </p:cNvSpPr>
          <p:nvPr>
            <p:ph type="ftr" sz="quarter" idx="11"/>
          </p:nvPr>
        </p:nvSpPr>
        <p:spPr/>
        <p:txBody>
          <a:bodyPr/>
          <a:lstStyle/>
          <a:p>
            <a:r>
              <a:rPr lang="en-GB"/>
              <a:t>Fife Council      Supporting Learners' Service   </a:t>
            </a:r>
          </a:p>
        </p:txBody>
      </p:sp>
      <p:sp>
        <p:nvSpPr>
          <p:cNvPr id="6" name="Slide Number Placeholder 5"/>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31032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EDF0AD-B4EA-4B9F-A04F-2987C3943D04}" type="datetime1">
              <a:rPr lang="en-GB" smtClean="0"/>
              <a:t>13/11/2019</a:t>
            </a:fld>
            <a:endParaRPr lang="en-GB"/>
          </a:p>
        </p:txBody>
      </p:sp>
      <p:sp>
        <p:nvSpPr>
          <p:cNvPr id="6" name="Footer Placeholder 5"/>
          <p:cNvSpPr>
            <a:spLocks noGrp="1"/>
          </p:cNvSpPr>
          <p:nvPr>
            <p:ph type="ftr" sz="quarter" idx="11"/>
          </p:nvPr>
        </p:nvSpPr>
        <p:spPr/>
        <p:txBody>
          <a:bodyPr/>
          <a:lstStyle/>
          <a:p>
            <a:r>
              <a:rPr lang="en-GB"/>
              <a:t>Fife Council      Supporting Learners' Service   </a:t>
            </a:r>
          </a:p>
        </p:txBody>
      </p:sp>
      <p:sp>
        <p:nvSpPr>
          <p:cNvPr id="7" name="Slide Number Placeholder 6"/>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417493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928141-4819-4ED7-8D9B-6F4CB1BE403E}" type="datetime1">
              <a:rPr lang="en-GB" smtClean="0"/>
              <a:t>13/11/2019</a:t>
            </a:fld>
            <a:endParaRPr lang="en-GB"/>
          </a:p>
        </p:txBody>
      </p:sp>
      <p:sp>
        <p:nvSpPr>
          <p:cNvPr id="8" name="Footer Placeholder 7"/>
          <p:cNvSpPr>
            <a:spLocks noGrp="1"/>
          </p:cNvSpPr>
          <p:nvPr>
            <p:ph type="ftr" sz="quarter" idx="11"/>
          </p:nvPr>
        </p:nvSpPr>
        <p:spPr/>
        <p:txBody>
          <a:bodyPr/>
          <a:lstStyle/>
          <a:p>
            <a:r>
              <a:rPr lang="en-GB"/>
              <a:t>Fife Council      Supporting Learners' Service   </a:t>
            </a:r>
          </a:p>
        </p:txBody>
      </p:sp>
      <p:sp>
        <p:nvSpPr>
          <p:cNvPr id="9" name="Slide Number Placeholder 8"/>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64077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796146-D7D8-4AD7-A848-AB38256066B5}" type="datetime1">
              <a:rPr lang="en-GB" smtClean="0"/>
              <a:t>13/11/2019</a:t>
            </a:fld>
            <a:endParaRPr lang="en-GB"/>
          </a:p>
        </p:txBody>
      </p:sp>
      <p:sp>
        <p:nvSpPr>
          <p:cNvPr id="4" name="Footer Placeholder 3"/>
          <p:cNvSpPr>
            <a:spLocks noGrp="1"/>
          </p:cNvSpPr>
          <p:nvPr>
            <p:ph type="ftr" sz="quarter" idx="11"/>
          </p:nvPr>
        </p:nvSpPr>
        <p:spPr/>
        <p:txBody>
          <a:bodyPr/>
          <a:lstStyle/>
          <a:p>
            <a:r>
              <a:rPr lang="en-GB"/>
              <a:t>Fife Council      Supporting Learners' Service   </a:t>
            </a:r>
          </a:p>
        </p:txBody>
      </p:sp>
      <p:sp>
        <p:nvSpPr>
          <p:cNvPr id="5" name="Slide Number Placeholder 4"/>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10473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5D85A-41CC-41E0-821D-081284479224}" type="datetime1">
              <a:rPr lang="en-GB" smtClean="0"/>
              <a:t>13/11/2019</a:t>
            </a:fld>
            <a:endParaRPr lang="en-GB"/>
          </a:p>
        </p:txBody>
      </p:sp>
      <p:sp>
        <p:nvSpPr>
          <p:cNvPr id="3" name="Footer Placeholder 2"/>
          <p:cNvSpPr>
            <a:spLocks noGrp="1"/>
          </p:cNvSpPr>
          <p:nvPr>
            <p:ph type="ftr" sz="quarter" idx="11"/>
          </p:nvPr>
        </p:nvSpPr>
        <p:spPr/>
        <p:txBody>
          <a:bodyPr/>
          <a:lstStyle/>
          <a:p>
            <a:r>
              <a:rPr lang="en-GB"/>
              <a:t>Fife Council      Supporting Learners' Service   </a:t>
            </a:r>
          </a:p>
        </p:txBody>
      </p:sp>
      <p:sp>
        <p:nvSpPr>
          <p:cNvPr id="4" name="Slide Number Placeholder 3"/>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211240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102B99-F0A1-4EAA-8AB7-6EA1087C09B1}" type="datetime1">
              <a:rPr lang="en-GB" smtClean="0"/>
              <a:t>13/11/2019</a:t>
            </a:fld>
            <a:endParaRPr lang="en-GB"/>
          </a:p>
        </p:txBody>
      </p:sp>
      <p:sp>
        <p:nvSpPr>
          <p:cNvPr id="6" name="Footer Placeholder 5"/>
          <p:cNvSpPr>
            <a:spLocks noGrp="1"/>
          </p:cNvSpPr>
          <p:nvPr>
            <p:ph type="ftr" sz="quarter" idx="11"/>
          </p:nvPr>
        </p:nvSpPr>
        <p:spPr/>
        <p:txBody>
          <a:bodyPr/>
          <a:lstStyle/>
          <a:p>
            <a:r>
              <a:rPr lang="en-GB"/>
              <a:t>Fife Council      Supporting Learners' Service   </a:t>
            </a:r>
          </a:p>
        </p:txBody>
      </p:sp>
      <p:sp>
        <p:nvSpPr>
          <p:cNvPr id="7" name="Slide Number Placeholder 6"/>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13282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8B85BA-98BD-43D7-86E6-356D274CC12B}" type="datetime1">
              <a:rPr lang="en-GB" smtClean="0"/>
              <a:t>13/11/2019</a:t>
            </a:fld>
            <a:endParaRPr lang="en-GB"/>
          </a:p>
        </p:txBody>
      </p:sp>
      <p:sp>
        <p:nvSpPr>
          <p:cNvPr id="6" name="Footer Placeholder 5"/>
          <p:cNvSpPr>
            <a:spLocks noGrp="1"/>
          </p:cNvSpPr>
          <p:nvPr>
            <p:ph type="ftr" sz="quarter" idx="11"/>
          </p:nvPr>
        </p:nvSpPr>
        <p:spPr/>
        <p:txBody>
          <a:bodyPr/>
          <a:lstStyle/>
          <a:p>
            <a:r>
              <a:rPr lang="en-GB"/>
              <a:t>Fife Council      Supporting Learners' Service   </a:t>
            </a:r>
          </a:p>
        </p:txBody>
      </p:sp>
      <p:sp>
        <p:nvSpPr>
          <p:cNvPr id="7" name="Slide Number Placeholder 6"/>
          <p:cNvSpPr>
            <a:spLocks noGrp="1"/>
          </p:cNvSpPr>
          <p:nvPr>
            <p:ph type="sldNum" sz="quarter" idx="12"/>
          </p:nvPr>
        </p:nvSpPr>
        <p:spPr/>
        <p:txBody>
          <a:bodyPr/>
          <a:lstStyle/>
          <a:p>
            <a:fld id="{307B6FA8-B32D-4BAE-AC50-163A55D733B8}" type="slidenum">
              <a:rPr lang="en-GB" smtClean="0"/>
              <a:t>‹#›</a:t>
            </a:fld>
            <a:endParaRPr lang="en-GB"/>
          </a:p>
        </p:txBody>
      </p:sp>
    </p:spTree>
    <p:extLst>
      <p:ext uri="{BB962C8B-B14F-4D97-AF65-F5344CB8AC3E}">
        <p14:creationId xmlns:p14="http://schemas.microsoft.com/office/powerpoint/2010/main" val="18917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4D9A0-DDB3-4F2E-8015-C1E0215D2A51}" type="datetime1">
              <a:rPr lang="en-GB" smtClean="0"/>
              <a:t>13/11/2019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Fife Council      Supporting Learners' Service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B6FA8-B32D-4BAE-AC50-163A55D733B8}" type="slidenum">
              <a:rPr lang="en-GB" smtClean="0"/>
              <a:t>‹#›</a:t>
            </a:fld>
            <a:endParaRPr lang="en-GB"/>
          </a:p>
        </p:txBody>
      </p:sp>
    </p:spTree>
    <p:extLst>
      <p:ext uri="{BB962C8B-B14F-4D97-AF65-F5344CB8AC3E}">
        <p14:creationId xmlns:p14="http://schemas.microsoft.com/office/powerpoint/2010/main" val="236929984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1.png"/><Relationship Id="rId7"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1.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1.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png"/><Relationship Id="rId7"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png"/><Relationship Id="rId7"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teacherspayteachers.com/Product/Frustration-Scale-and-coping-skills-Inside-Out-209385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3060"/>
            <a:ext cx="9144000" cy="2080260"/>
          </a:xfrm>
          <a:solidFill>
            <a:schemeClr val="bg1"/>
          </a:solidFill>
        </p:spPr>
        <p:txBody>
          <a:bodyPr/>
          <a:lstStyle/>
          <a:p>
            <a:r>
              <a:rPr lang="en-GB" dirty="0"/>
              <a:t>Emotional Understanding and Regulation</a:t>
            </a:r>
          </a:p>
        </p:txBody>
      </p:sp>
      <p:sp>
        <p:nvSpPr>
          <p:cNvPr id="3" name="Subtitle 2"/>
          <p:cNvSpPr>
            <a:spLocks noGrp="1"/>
          </p:cNvSpPr>
          <p:nvPr>
            <p:ph type="subTitle" idx="1"/>
          </p:nvPr>
        </p:nvSpPr>
        <p:spPr>
          <a:xfrm>
            <a:off x="1524000" y="4274820"/>
            <a:ext cx="9144000" cy="1325879"/>
          </a:xfrm>
          <a:solidFill>
            <a:schemeClr val="bg1"/>
          </a:solidFill>
          <a:ln>
            <a:solidFill>
              <a:schemeClr val="bg1">
                <a:lumMod val="75000"/>
              </a:schemeClr>
            </a:solidFill>
          </a:ln>
        </p:spPr>
        <p:txBody>
          <a:bodyPr/>
          <a:lstStyle/>
          <a:p>
            <a:endParaRPr lang="en-GB" dirty="0"/>
          </a:p>
          <a:p>
            <a:r>
              <a:rPr lang="en-GB" dirty="0"/>
              <a:t>Featuring Emotion Talks / Kitbag and 5 Point Scale</a:t>
            </a:r>
          </a:p>
        </p:txBody>
      </p:sp>
      <p:sp>
        <p:nvSpPr>
          <p:cNvPr id="4" name="Footer Placeholder 3">
            <a:extLst>
              <a:ext uri="{FF2B5EF4-FFF2-40B4-BE49-F238E27FC236}">
                <a16:creationId xmlns:a16="http://schemas.microsoft.com/office/drawing/2014/main" id="{77FBFFE2-775F-4D29-A49C-3979045C6E3E}"/>
              </a:ext>
            </a:extLst>
          </p:cNvPr>
          <p:cNvSpPr>
            <a:spLocks noGrp="1"/>
          </p:cNvSpPr>
          <p:nvPr>
            <p:ph type="ftr" sz="quarter" idx="11"/>
          </p:nvPr>
        </p:nvSpPr>
        <p:spPr/>
        <p:txBody>
          <a:bodyPr/>
          <a:lstStyle/>
          <a:p>
            <a:r>
              <a:rPr lang="en-GB" dirty="0"/>
              <a:t>Fife Council      Supporting Learners' Service   ASIST</a:t>
            </a:r>
          </a:p>
        </p:txBody>
      </p:sp>
    </p:spTree>
    <p:extLst>
      <p:ext uri="{BB962C8B-B14F-4D97-AF65-F5344CB8AC3E}">
        <p14:creationId xmlns:p14="http://schemas.microsoft.com/office/powerpoint/2010/main" val="84105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Disgust - examples</a:t>
            </a:r>
          </a:p>
        </p:txBody>
      </p:sp>
      <p:pic>
        <p:nvPicPr>
          <p:cNvPr id="6" name="Content Placeholder 5" descr="Pixar Post: Inside Out &amp;emdash; Inside Out Character Profile: Disgust"/>
          <p:cNvPicPr>
            <a:picLocks noGrp="1"/>
          </p:cNvPicPr>
          <p:nvPr>
            <p:ph idx="1"/>
          </p:nvPr>
        </p:nvPicPr>
        <p:blipFill>
          <a:blip r:embed="rId2" cstate="print"/>
          <a:srcRect/>
          <a:stretch>
            <a:fillRect/>
          </a:stretch>
        </p:blipFill>
        <p:spPr bwMode="auto">
          <a:xfrm>
            <a:off x="482290" y="1844674"/>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Disgust is highly opinionated, extremely honest and prevents Riley from getting poisoned — both physically and socially.</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She keeps a careful eye on the people, places and things that Riley comes into contact with — whether that’s broccoli or last year’s fashion trend.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Disgust always has the best of intentions and refuses to lower her standards.</a:t>
            </a:r>
            <a:endParaRPr kumimoji="0" lang="en-US" altLang="en-US" sz="2400" b="0" i="0" u="none" strike="noStrike" cap="none" normalizeH="0" baseline="0" dirty="0">
              <a:ln>
                <a:noFill/>
              </a:ln>
              <a:solidFill>
                <a:schemeClr val="tx1"/>
              </a:solidFill>
              <a:effectLst/>
              <a:latin typeface="+mj-lt"/>
            </a:endParaRPr>
          </a:p>
        </p:txBody>
      </p:sp>
      <p:sp>
        <p:nvSpPr>
          <p:cNvPr id="3" name="Footer Placeholder 2">
            <a:extLst>
              <a:ext uri="{FF2B5EF4-FFF2-40B4-BE49-F238E27FC236}">
                <a16:creationId xmlns:a16="http://schemas.microsoft.com/office/drawing/2014/main" id="{B6FE521E-EF45-4591-B419-D59056C981A8}"/>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14363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Anger</a:t>
            </a:r>
          </a:p>
        </p:txBody>
      </p:sp>
      <p:pic>
        <p:nvPicPr>
          <p:cNvPr id="8" name="Content Placeholder 7" descr="Pixar Post: Inside Out &amp;emdash; Inside Out Character Profile: Anger"/>
          <p:cNvPicPr>
            <a:picLocks noGrp="1"/>
          </p:cNvPicPr>
          <p:nvPr>
            <p:ph idx="1"/>
          </p:nvPr>
        </p:nvPicPr>
        <p:blipFill>
          <a:blip r:embed="rId2" cstate="print"/>
          <a:srcRect/>
          <a:stretch>
            <a:fillRect/>
          </a:stretch>
        </p:blipFill>
        <p:spPr bwMode="auto">
          <a:xfrm>
            <a:off x="346824" y="1690688"/>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n-GB" altLang="en-US" sz="2400" dirty="0"/>
              <a:t>Who is Anger and what does he do for Riley?  </a:t>
            </a:r>
            <a:endParaRPr lang="en-US" altLang="en-US" sz="2400" dirty="0"/>
          </a:p>
        </p:txBody>
      </p:sp>
      <p:sp>
        <p:nvSpPr>
          <p:cNvPr id="3" name="Footer Placeholder 2">
            <a:extLst>
              <a:ext uri="{FF2B5EF4-FFF2-40B4-BE49-F238E27FC236}">
                <a16:creationId xmlns:a16="http://schemas.microsoft.com/office/drawing/2014/main" id="{664E50A6-2672-43EA-84FB-A89F7E674C5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17118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Anger - examples</a:t>
            </a:r>
          </a:p>
        </p:txBody>
      </p:sp>
      <p:pic>
        <p:nvPicPr>
          <p:cNvPr id="8" name="Content Placeholder 7" descr="Pixar Post: Inside Out &amp;emdash; Inside Out Character Profile: Anger"/>
          <p:cNvPicPr>
            <a:picLocks noGrp="1"/>
          </p:cNvPicPr>
          <p:nvPr>
            <p:ph idx="1"/>
          </p:nvPr>
        </p:nvPicPr>
        <p:blipFill>
          <a:blip r:embed="rId2" cstate="print"/>
          <a:srcRect/>
          <a:stretch>
            <a:fillRect/>
          </a:stretch>
        </p:blipFill>
        <p:spPr bwMode="auto">
          <a:xfrm>
            <a:off x="346824" y="1690688"/>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a:latin typeface="+mj-lt"/>
              </a:rPr>
              <a:t>Anger feels very passionately about making sure things are fair for Riley. </a:t>
            </a:r>
          </a:p>
          <a:p>
            <a:endParaRPr lang="en-GB" sz="2400" dirty="0">
              <a:latin typeface="+mj-lt"/>
            </a:endParaRPr>
          </a:p>
          <a:p>
            <a:r>
              <a:rPr lang="en-GB" sz="2400" dirty="0">
                <a:latin typeface="+mj-lt"/>
              </a:rPr>
              <a:t>He has a fiery spirit and tends to explode (literally) when things don’t go as planned. </a:t>
            </a:r>
          </a:p>
          <a:p>
            <a:endParaRPr lang="en-GB" sz="2400" dirty="0">
              <a:latin typeface="+mj-lt"/>
            </a:endParaRPr>
          </a:p>
          <a:p>
            <a:r>
              <a:rPr lang="en-GB" sz="2400" dirty="0">
                <a:latin typeface="+mj-lt"/>
              </a:rPr>
              <a:t>He is quick to overreact and has little patience for life’s imperfections.</a:t>
            </a:r>
          </a:p>
        </p:txBody>
      </p:sp>
      <p:sp>
        <p:nvSpPr>
          <p:cNvPr id="3" name="Footer Placeholder 2">
            <a:extLst>
              <a:ext uri="{FF2B5EF4-FFF2-40B4-BE49-F238E27FC236}">
                <a16:creationId xmlns:a16="http://schemas.microsoft.com/office/drawing/2014/main" id="{5AE6983F-8D89-494B-AFF1-2141FE424939}"/>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98473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Fear</a:t>
            </a:r>
          </a:p>
        </p:txBody>
      </p:sp>
      <p:pic>
        <p:nvPicPr>
          <p:cNvPr id="6" name="Content Placeholder 5" descr="Pixar Post: Inside Out &amp;emdash; Inside Out Character Profile: Fear"/>
          <p:cNvPicPr>
            <a:picLocks noGrp="1"/>
          </p:cNvPicPr>
          <p:nvPr>
            <p:ph idx="1"/>
          </p:nvPr>
        </p:nvPicPr>
        <p:blipFill>
          <a:blip r:embed="rId2" cstate="print"/>
          <a:srcRect/>
          <a:stretch>
            <a:fillRect/>
          </a:stretch>
        </p:blipFill>
        <p:spPr bwMode="auto">
          <a:xfrm>
            <a:off x="838200" y="1690688"/>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n-GB" altLang="en-US" sz="2400" dirty="0"/>
              <a:t>Who is Fear and what does he do for Riley?  </a:t>
            </a:r>
            <a:endParaRPr lang="en-US" altLang="en-US" sz="2400" dirty="0"/>
          </a:p>
        </p:txBody>
      </p:sp>
      <p:sp>
        <p:nvSpPr>
          <p:cNvPr id="3" name="Footer Placeholder 2">
            <a:extLst>
              <a:ext uri="{FF2B5EF4-FFF2-40B4-BE49-F238E27FC236}">
                <a16:creationId xmlns:a16="http://schemas.microsoft.com/office/drawing/2014/main" id="{021331C5-EA83-419A-BDD2-04194B32EC8E}"/>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1433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Fear - examples</a:t>
            </a:r>
          </a:p>
        </p:txBody>
      </p:sp>
      <p:pic>
        <p:nvPicPr>
          <p:cNvPr id="6" name="Content Placeholder 5" descr="Pixar Post: Inside Out &amp;emdash; Inside Out Character Profile: Fear"/>
          <p:cNvPicPr>
            <a:picLocks noGrp="1"/>
          </p:cNvPicPr>
          <p:nvPr>
            <p:ph idx="1"/>
          </p:nvPr>
        </p:nvPicPr>
        <p:blipFill>
          <a:blip r:embed="rId2" cstate="print"/>
          <a:srcRect/>
          <a:stretch>
            <a:fillRect/>
          </a:stretch>
        </p:blipFill>
        <p:spPr bwMode="auto">
          <a:xfrm>
            <a:off x="838200" y="1690688"/>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a:t>Fear’s main job is to protect Riley and keep her safe. </a:t>
            </a:r>
          </a:p>
          <a:p>
            <a:endParaRPr lang="en-GB" sz="2400" dirty="0"/>
          </a:p>
          <a:p>
            <a:r>
              <a:rPr lang="en-GB" sz="2400" dirty="0"/>
              <a:t>He is constantly on the lookout for potential disasters, and spends time evaluating the possible dangers, pitfalls and risk involved in Riley’s everyday activities.</a:t>
            </a:r>
          </a:p>
        </p:txBody>
      </p:sp>
      <p:sp>
        <p:nvSpPr>
          <p:cNvPr id="3" name="Footer Placeholder 2">
            <a:extLst>
              <a:ext uri="{FF2B5EF4-FFF2-40B4-BE49-F238E27FC236}">
                <a16:creationId xmlns:a16="http://schemas.microsoft.com/office/drawing/2014/main" id="{F0FF77C0-4E32-4A45-9EBB-8828700F1834}"/>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425647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Sadness</a:t>
            </a:r>
          </a:p>
        </p:txBody>
      </p:sp>
      <p:pic>
        <p:nvPicPr>
          <p:cNvPr id="9" name="Content Placeholder 8" descr="Pixar Post: Inside Out &amp;emdash; Inside Out Character Profile: Sadness"/>
          <p:cNvPicPr>
            <a:picLocks noGrp="1"/>
          </p:cNvPicPr>
          <p:nvPr>
            <p:ph idx="1"/>
          </p:nvPr>
        </p:nvPicPr>
        <p:blipFill>
          <a:blip r:embed="rId2" cstate="print"/>
          <a:srcRect/>
          <a:stretch>
            <a:fillRect/>
          </a:stretch>
        </p:blipFill>
        <p:spPr bwMode="auto">
          <a:xfrm>
            <a:off x="668557" y="1690688"/>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n-GB" altLang="en-US" sz="2400" dirty="0"/>
              <a:t>Who is Sadness and what does she do for Riley?  </a:t>
            </a:r>
            <a:endParaRPr lang="en-US" altLang="en-US" sz="2400" dirty="0"/>
          </a:p>
        </p:txBody>
      </p:sp>
      <p:sp>
        <p:nvSpPr>
          <p:cNvPr id="3" name="Footer Placeholder 2">
            <a:extLst>
              <a:ext uri="{FF2B5EF4-FFF2-40B4-BE49-F238E27FC236}">
                <a16:creationId xmlns:a16="http://schemas.microsoft.com/office/drawing/2014/main" id="{1E6D6645-CA1A-403D-85F6-F92C9C004A31}"/>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28709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Sadness - examples</a:t>
            </a:r>
          </a:p>
        </p:txBody>
      </p:sp>
      <p:pic>
        <p:nvPicPr>
          <p:cNvPr id="9" name="Content Placeholder 8" descr="Pixar Post: Inside Out &amp;emdash; Inside Out Character Profile: Sadness"/>
          <p:cNvPicPr>
            <a:picLocks noGrp="1"/>
          </p:cNvPicPr>
          <p:nvPr>
            <p:ph idx="1"/>
          </p:nvPr>
        </p:nvPicPr>
        <p:blipFill>
          <a:blip r:embed="rId2" cstate="print"/>
          <a:srcRect/>
          <a:stretch>
            <a:fillRect/>
          </a:stretch>
        </p:blipFill>
        <p:spPr bwMode="auto">
          <a:xfrm>
            <a:off x="668557" y="1690688"/>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a:latin typeface="+mj-lt"/>
              </a:rPr>
              <a:t>None of the other Emotions really understand what Sadness’s role is. </a:t>
            </a:r>
          </a:p>
          <a:p>
            <a:endParaRPr lang="en-GB" sz="2400" dirty="0">
              <a:latin typeface="+mj-lt"/>
            </a:endParaRPr>
          </a:p>
          <a:p>
            <a:r>
              <a:rPr lang="en-GB" sz="2400" dirty="0">
                <a:latin typeface="+mj-lt"/>
              </a:rPr>
              <a:t>Sadness would love to be more optimistic and helpful in keeping Riley happy, but she finds it so hard to be positive</a:t>
            </a:r>
            <a:r>
              <a:rPr lang="en-GB" sz="2400">
                <a:latin typeface="+mj-lt"/>
              </a:rPr>
              <a:t>. </a:t>
            </a:r>
          </a:p>
          <a:p>
            <a:endParaRPr lang="en-GB" sz="2400" dirty="0">
              <a:latin typeface="+mj-lt"/>
            </a:endParaRPr>
          </a:p>
          <a:p>
            <a:r>
              <a:rPr lang="en-GB" sz="2400" dirty="0">
                <a:latin typeface="+mj-lt"/>
              </a:rPr>
              <a:t>Sometimes it seems like the best thing to do is just lie on the floor and have a good cry.</a:t>
            </a:r>
          </a:p>
        </p:txBody>
      </p:sp>
      <p:sp>
        <p:nvSpPr>
          <p:cNvPr id="3" name="Footer Placeholder 2">
            <a:extLst>
              <a:ext uri="{FF2B5EF4-FFF2-40B4-BE49-F238E27FC236}">
                <a16:creationId xmlns:a16="http://schemas.microsoft.com/office/drawing/2014/main" id="{6A20AE98-2549-4810-95BD-ED1816A78C6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51617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fontScale="90000"/>
          </a:bodyPr>
          <a:lstStyle/>
          <a:p>
            <a:pPr algn="ctr"/>
            <a:br>
              <a:rPr lang="en-GB" dirty="0"/>
            </a:br>
            <a:br>
              <a:rPr lang="en-GB" dirty="0"/>
            </a:br>
            <a:br>
              <a:rPr lang="en-GB" dirty="0"/>
            </a:br>
            <a:br>
              <a:rPr lang="en-GB" dirty="0"/>
            </a:br>
            <a:r>
              <a:rPr lang="en-GB" dirty="0"/>
              <a:t>Draw a time when you felt each emotion</a:t>
            </a:r>
            <a:br>
              <a:rPr lang="en-GB" dirty="0"/>
            </a:br>
            <a:br>
              <a:rPr lang="en-GB" dirty="0"/>
            </a:br>
            <a:br>
              <a:rPr lang="en-GB" dirty="0"/>
            </a:br>
            <a:endParaRPr lang="en-GB" dirty="0"/>
          </a:p>
        </p:txBody>
      </p:sp>
      <p:pic>
        <p:nvPicPr>
          <p:cNvPr id="4" name="Content Placeholder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57" y="1511074"/>
            <a:ext cx="10972799" cy="2473097"/>
          </a:xfrm>
          <a:prstGeom prst="rect">
            <a:avLst/>
          </a:prstGeom>
        </p:spPr>
      </p:pic>
      <p:sp>
        <p:nvSpPr>
          <p:cNvPr id="5" name="Rectangle 4"/>
          <p:cNvSpPr/>
          <p:nvPr/>
        </p:nvSpPr>
        <p:spPr>
          <a:xfrm>
            <a:off x="604157" y="4000500"/>
            <a:ext cx="2188029" cy="25472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30286" y="4000500"/>
            <a:ext cx="2119992" cy="25309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88378" y="4000500"/>
            <a:ext cx="2212522" cy="2530928"/>
          </a:xfrm>
          <a:prstGeom prst="rect">
            <a:avLst/>
          </a:prstGeom>
          <a:solidFill>
            <a:srgbClr val="E4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00900" y="3984171"/>
            <a:ext cx="2122714" cy="253092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323615" y="4016829"/>
            <a:ext cx="2253342" cy="2498270"/>
          </a:xfrm>
          <a:prstGeom prst="rect">
            <a:avLst/>
          </a:prstGeom>
          <a:solidFill>
            <a:srgbClr val="F3C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780E7C2F-C524-4849-8FE6-C8E408986CF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47989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Introducing Kitbag</a:t>
            </a:r>
          </a:p>
        </p:txBody>
      </p:sp>
      <p:sp>
        <p:nvSpPr>
          <p:cNvPr id="3" name="Content Placeholder 2"/>
          <p:cNvSpPr>
            <a:spLocks noGrp="1"/>
          </p:cNvSpPr>
          <p:nvPr>
            <p:ph idx="1"/>
          </p:nvPr>
        </p:nvSpPr>
        <p:spPr/>
        <p:txBody>
          <a:bodyPr>
            <a:normAutofit fontScale="92500" lnSpcReduction="10000"/>
          </a:bodyPr>
          <a:lstStyle/>
          <a:p>
            <a:r>
              <a:rPr lang="en-GB" sz="2400" dirty="0">
                <a:solidFill>
                  <a:srgbClr val="FF0000"/>
                </a:solidFill>
              </a:rPr>
              <a:t>Introduce Kitbag and all the different components</a:t>
            </a:r>
          </a:p>
          <a:p>
            <a:r>
              <a:rPr lang="en-GB" sz="2400" dirty="0">
                <a:solidFill>
                  <a:srgbClr val="FF0000"/>
                </a:solidFill>
              </a:rPr>
              <a:t>Explain that we’re going to play lots of games using the different parts of the kit – they may want to make up games / activities of their own</a:t>
            </a:r>
            <a:r>
              <a:rPr lang="en-GB" sz="2400" dirty="0"/>
              <a:t>.</a:t>
            </a:r>
          </a:p>
          <a:p>
            <a:r>
              <a:rPr lang="en-GB" sz="2400" dirty="0">
                <a:solidFill>
                  <a:srgbClr val="FF0000"/>
                </a:solidFill>
              </a:rPr>
              <a:t>Explain that sometimes small groups will do more other work using Kitbag / sometimes we’ll use parts of the Kitbag only.</a:t>
            </a:r>
          </a:p>
          <a:p>
            <a:pPr marL="0" indent="0">
              <a:buNone/>
            </a:pPr>
            <a:endParaRPr lang="en-GB" sz="2400" dirty="0"/>
          </a:p>
          <a:p>
            <a:pPr marL="0" indent="0">
              <a:buNone/>
            </a:pPr>
            <a:r>
              <a:rPr lang="en-GB" sz="2400" dirty="0"/>
              <a:t>Ongoing ideas - </a:t>
            </a:r>
          </a:p>
          <a:p>
            <a:r>
              <a:rPr lang="en-GB" sz="2400" dirty="0"/>
              <a:t>On a regular basis use the colour chart to chat in small groups using Talking Stick and colour charts</a:t>
            </a:r>
          </a:p>
          <a:p>
            <a:r>
              <a:rPr lang="en-GB" sz="2400" dirty="0"/>
              <a:t>Play games with the animal cards – allow children to make up their own</a:t>
            </a:r>
          </a:p>
          <a:p>
            <a:r>
              <a:rPr lang="en-GB" sz="2400" dirty="0"/>
              <a:t>Children make up their own slogan for Kitbag (other great names we’ve seen include Kindness Bag  / Relax and Chillax @Kitbag)</a:t>
            </a:r>
          </a:p>
        </p:txBody>
      </p:sp>
      <p:sp>
        <p:nvSpPr>
          <p:cNvPr id="4" name="Footer Placeholder 3">
            <a:extLst>
              <a:ext uri="{FF2B5EF4-FFF2-40B4-BE49-F238E27FC236}">
                <a16:creationId xmlns:a16="http://schemas.microsoft.com/office/drawing/2014/main" id="{23913216-6D43-49D0-B377-574044AA82CD}"/>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00455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27192"/>
          </a:xfrm>
        </p:spPr>
        <p:txBody>
          <a:bodyPr>
            <a:normAutofit fontScale="90000"/>
          </a:bodyPr>
          <a:lstStyle/>
          <a:p>
            <a:pPr algn="ctr"/>
            <a:r>
              <a:rPr lang="en-GB" dirty="0"/>
              <a:t>Emotion Talks - Nice Feelings</a:t>
            </a:r>
            <a:br>
              <a:rPr lang="en-GB" dirty="0"/>
            </a:br>
            <a:r>
              <a:rPr lang="en-GB" sz="1800" dirty="0"/>
              <a:t>(Feel free to change the pictures to suit interest / age etc. )</a:t>
            </a:r>
            <a:br>
              <a:rPr lang="en-GB" dirty="0"/>
            </a:br>
            <a:endParaRPr lang="en-GB" dirty="0"/>
          </a:p>
        </p:txBody>
      </p:sp>
      <p:sp>
        <p:nvSpPr>
          <p:cNvPr id="3" name="Content Placeholder 2"/>
          <p:cNvSpPr>
            <a:spLocks noGrp="1"/>
          </p:cNvSpPr>
          <p:nvPr>
            <p:ph idx="1"/>
          </p:nvPr>
        </p:nvSpPr>
        <p:spPr>
          <a:xfrm>
            <a:off x="838200" y="1404257"/>
            <a:ext cx="10515600" cy="4772706"/>
          </a:xfrm>
        </p:spPr>
        <p:txBody>
          <a:bodyPr>
            <a:normAutofit/>
          </a:bodyPr>
          <a:lstStyle/>
          <a:p>
            <a:r>
              <a:rPr lang="en-GB" sz="2400" dirty="0">
                <a:solidFill>
                  <a:srgbClr val="FF0000"/>
                </a:solidFill>
              </a:rPr>
              <a:t>Look at Slide 1 - Footballer (Resource 1)</a:t>
            </a:r>
          </a:p>
          <a:p>
            <a:r>
              <a:rPr lang="en-GB" sz="2400" dirty="0">
                <a:solidFill>
                  <a:srgbClr val="FF0000"/>
                </a:solidFill>
              </a:rPr>
              <a:t>Describe a time when you had a similar emotion – bring in a photo perhaps</a:t>
            </a:r>
          </a:p>
          <a:p>
            <a:r>
              <a:rPr lang="en-GB" sz="2400" dirty="0">
                <a:solidFill>
                  <a:srgbClr val="FF0000"/>
                </a:solidFill>
              </a:rPr>
              <a:t>Choose one of the Kitbag animal cards which you could give to the footballer</a:t>
            </a:r>
          </a:p>
          <a:p>
            <a:r>
              <a:rPr lang="en-GB" sz="2400" dirty="0">
                <a:solidFill>
                  <a:srgbClr val="FF0000"/>
                </a:solidFill>
              </a:rPr>
              <a:t>Look at Slide 2 - Little Girl  (Resource 2) </a:t>
            </a:r>
          </a:p>
          <a:p>
            <a:r>
              <a:rPr lang="en-GB" sz="2400" dirty="0">
                <a:solidFill>
                  <a:srgbClr val="FF0000"/>
                </a:solidFill>
              </a:rPr>
              <a:t>Choose one of the Kitbag animal cards which you could give to the little girl</a:t>
            </a:r>
          </a:p>
          <a:p>
            <a:r>
              <a:rPr lang="en-GB" sz="2400" dirty="0">
                <a:solidFill>
                  <a:srgbClr val="FF0000"/>
                </a:solidFill>
              </a:rPr>
              <a:t>Can you think of other words to describe how she is feeling?</a:t>
            </a:r>
          </a:p>
          <a:p>
            <a:pPr marL="0" indent="0">
              <a:buNone/>
            </a:pPr>
            <a:endParaRPr lang="en-GB" sz="2400" dirty="0">
              <a:solidFill>
                <a:srgbClr val="FF0000"/>
              </a:solidFill>
            </a:endParaRPr>
          </a:p>
          <a:p>
            <a:pPr marL="0" indent="0">
              <a:buNone/>
            </a:pPr>
            <a:r>
              <a:rPr lang="en-GB" sz="2400" dirty="0"/>
              <a:t>Follow up ideas – </a:t>
            </a:r>
          </a:p>
          <a:p>
            <a:r>
              <a:rPr lang="en-GB" sz="2400" dirty="0"/>
              <a:t>Choose one of the other pictures (Picture Bank) and write about it using. Feel free to use your own choice of pictures / stimuli here.  </a:t>
            </a:r>
            <a:r>
              <a:rPr lang="en-GB" sz="2400" dirty="0">
                <a:solidFill>
                  <a:srgbClr val="FF0000"/>
                </a:solidFill>
              </a:rPr>
              <a:t>(Resource 8) </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071D5F93-6252-4947-8391-9D4F24A2DE8B}"/>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78131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8461"/>
          </a:xfrm>
        </p:spPr>
        <p:txBody>
          <a:bodyPr>
            <a:normAutofit fontScale="90000"/>
          </a:bodyPr>
          <a:lstStyle/>
          <a:p>
            <a:pPr algn="ctr"/>
            <a:br>
              <a:rPr lang="en-GB" dirty="0"/>
            </a:br>
            <a:r>
              <a:rPr lang="en-GB" dirty="0"/>
              <a:t>About this resource</a:t>
            </a:r>
            <a:br>
              <a:rPr lang="en-GB" dirty="0"/>
            </a:br>
            <a:endParaRPr lang="en-GB" dirty="0"/>
          </a:p>
        </p:txBody>
      </p:sp>
      <p:sp>
        <p:nvSpPr>
          <p:cNvPr id="5" name="Content Placeholder 4"/>
          <p:cNvSpPr>
            <a:spLocks noGrp="1"/>
          </p:cNvSpPr>
          <p:nvPr>
            <p:ph idx="1"/>
          </p:nvPr>
        </p:nvSpPr>
        <p:spPr/>
        <p:txBody>
          <a:bodyPr>
            <a:normAutofit/>
          </a:bodyPr>
          <a:lstStyle/>
          <a:p>
            <a:r>
              <a:rPr lang="en-GB" sz="2000" dirty="0">
                <a:solidFill>
                  <a:schemeClr val="accent4">
                    <a:lumMod val="75000"/>
                  </a:schemeClr>
                </a:solidFill>
              </a:rPr>
              <a:t>This pack has been put together to encourage the use of three resources – Emotion Talks / Kitbag and The Incredible 5 Point Scale in collaboration, rather than individually. </a:t>
            </a:r>
          </a:p>
          <a:p>
            <a:r>
              <a:rPr lang="en-GB" sz="2000" dirty="0">
                <a:solidFill>
                  <a:schemeClr val="accent4">
                    <a:lumMod val="75000"/>
                  </a:schemeClr>
                </a:solidFill>
              </a:rPr>
              <a:t>All three resources are extremely useful in helping children in a number of ways such as - to develop understanding of emotions, increase resilience and confidence and also develop emotional self regulation – to name just a few. All three resources have a sound theoretical basis. </a:t>
            </a:r>
          </a:p>
          <a:p>
            <a:r>
              <a:rPr lang="en-GB" sz="2000" dirty="0">
                <a:solidFill>
                  <a:schemeClr val="accent4">
                    <a:lumMod val="75000"/>
                  </a:schemeClr>
                </a:solidFill>
              </a:rPr>
              <a:t>Links to Curriculum for Excellence are on the next slide.</a:t>
            </a:r>
          </a:p>
          <a:p>
            <a:r>
              <a:rPr lang="en-GB" sz="2000" dirty="0">
                <a:solidFill>
                  <a:schemeClr val="accent4">
                    <a:lumMod val="75000"/>
                  </a:schemeClr>
                </a:solidFill>
              </a:rPr>
              <a:t> As the resources can be used with different ages this isn’t a bank of lessons – however it would be extremely useful if people could add lesson ideas that they’ve successfully tried and we can add them to the list. </a:t>
            </a:r>
          </a:p>
          <a:p>
            <a:r>
              <a:rPr lang="en-GB" sz="2000" dirty="0">
                <a:solidFill>
                  <a:schemeClr val="accent4">
                    <a:lumMod val="75000"/>
                  </a:schemeClr>
                </a:solidFill>
              </a:rPr>
              <a:t>The basic order of  </a:t>
            </a:r>
            <a:r>
              <a:rPr lang="en-GB" sz="2000" dirty="0">
                <a:solidFill>
                  <a:srgbClr val="FF0000"/>
                </a:solidFill>
              </a:rPr>
              <a:t>Things to do are in red </a:t>
            </a:r>
            <a:r>
              <a:rPr lang="en-GB" sz="2000" dirty="0">
                <a:solidFill>
                  <a:schemeClr val="accent4">
                    <a:lumMod val="75000"/>
                  </a:schemeClr>
                </a:solidFill>
              </a:rPr>
              <a:t>and the </a:t>
            </a:r>
            <a:r>
              <a:rPr lang="en-GB" sz="2000" dirty="0"/>
              <a:t>Ideas are in black</a:t>
            </a:r>
            <a:r>
              <a:rPr lang="en-GB" sz="2000" dirty="0">
                <a:solidFill>
                  <a:schemeClr val="accent4">
                    <a:lumMod val="75000"/>
                  </a:schemeClr>
                </a:solidFill>
              </a:rPr>
              <a:t>.  </a:t>
            </a:r>
          </a:p>
        </p:txBody>
      </p:sp>
      <p:sp>
        <p:nvSpPr>
          <p:cNvPr id="3" name="Footer Placeholder 2">
            <a:extLst>
              <a:ext uri="{FF2B5EF4-FFF2-40B4-BE49-F238E27FC236}">
                <a16:creationId xmlns:a16="http://schemas.microsoft.com/office/drawing/2014/main" id="{621E248A-6DB9-474B-8E27-399E6C3017BA}"/>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425338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9"/>
          <p:cNvGrpSpPr>
            <a:grpSpLocks/>
          </p:cNvGrpSpPr>
          <p:nvPr/>
        </p:nvGrpSpPr>
        <p:grpSpPr bwMode="auto">
          <a:xfrm>
            <a:off x="1453470" y="232910"/>
            <a:ext cx="8604250" cy="6321425"/>
            <a:chOff x="319881" y="392113"/>
            <a:chExt cx="8603457" cy="6321425"/>
          </a:xfrm>
        </p:grpSpPr>
        <p:sp>
          <p:nvSpPr>
            <p:cNvPr id="13" name="Rounded Rectangle 12"/>
            <p:cNvSpPr/>
            <p:nvPr/>
          </p:nvSpPr>
          <p:spPr>
            <a:xfrm>
              <a:off x="2185021" y="392113"/>
              <a:ext cx="6738317" cy="1185862"/>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Rounded Rectangle 14"/>
            <p:cNvSpPr/>
            <p:nvPr/>
          </p:nvSpPr>
          <p:spPr>
            <a:xfrm>
              <a:off x="2185021" y="1671638"/>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Rounded Rectangle 15"/>
            <p:cNvSpPr/>
            <p:nvPr/>
          </p:nvSpPr>
          <p:spPr>
            <a:xfrm>
              <a:off x="2185021" y="2951163"/>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Rounded Rectangle 16"/>
            <p:cNvSpPr/>
            <p:nvPr/>
          </p:nvSpPr>
          <p:spPr>
            <a:xfrm>
              <a:off x="2185021" y="4243388"/>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Rounded Rectangle 17"/>
            <p:cNvSpPr/>
            <p:nvPr/>
          </p:nvSpPr>
          <p:spPr>
            <a:xfrm>
              <a:off x="2185021" y="5526088"/>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133" name="TextBox 20"/>
            <p:cNvSpPr txBox="1">
              <a:spLocks noChangeArrowheads="1"/>
            </p:cNvSpPr>
            <p:nvPr/>
          </p:nvSpPr>
          <p:spPr bwMode="auto">
            <a:xfrm>
              <a:off x="426101" y="990678"/>
              <a:ext cx="12829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rgbClr val="FF0000"/>
                  </a:solidFill>
                  <a:latin typeface="Tw Cen MT" panose="020B0602020104020603" pitchFamily="34" charset="0"/>
                </a:rPr>
                <a:t>Resource 8</a:t>
              </a:r>
            </a:p>
          </p:txBody>
        </p:sp>
        <p:sp>
          <p:nvSpPr>
            <p:cNvPr id="5134" name="TextBox 21"/>
            <p:cNvSpPr txBox="1">
              <a:spLocks noChangeArrowheads="1"/>
            </p:cNvSpPr>
            <p:nvPr/>
          </p:nvSpPr>
          <p:spPr bwMode="auto">
            <a:xfrm>
              <a:off x="2219325" y="415925"/>
              <a:ext cx="155829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Trigger - What happened?</a:t>
              </a:r>
            </a:p>
          </p:txBody>
        </p:sp>
        <p:sp>
          <p:nvSpPr>
            <p:cNvPr id="5135" name="TextBox 22"/>
            <p:cNvSpPr txBox="1">
              <a:spLocks noChangeArrowheads="1"/>
            </p:cNvSpPr>
            <p:nvPr/>
          </p:nvSpPr>
          <p:spPr bwMode="auto">
            <a:xfrm>
              <a:off x="2219325" y="1695450"/>
              <a:ext cx="221867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How did it make you feel in your body?</a:t>
              </a:r>
            </a:p>
          </p:txBody>
        </p:sp>
        <p:sp>
          <p:nvSpPr>
            <p:cNvPr id="5136" name="TextBox 23"/>
            <p:cNvSpPr txBox="1">
              <a:spLocks noChangeArrowheads="1"/>
            </p:cNvSpPr>
            <p:nvPr/>
          </p:nvSpPr>
          <p:spPr bwMode="auto">
            <a:xfrm>
              <a:off x="2227263" y="2974975"/>
              <a:ext cx="28416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Which words would you use to describe the feeling?</a:t>
              </a:r>
            </a:p>
          </p:txBody>
        </p:sp>
        <p:sp>
          <p:nvSpPr>
            <p:cNvPr id="5137" name="TextBox 24"/>
            <p:cNvSpPr txBox="1">
              <a:spLocks noChangeArrowheads="1"/>
            </p:cNvSpPr>
            <p:nvPr/>
          </p:nvSpPr>
          <p:spPr bwMode="auto">
            <a:xfrm>
              <a:off x="2214563" y="4267200"/>
              <a:ext cx="163683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What did you do to show it?</a:t>
              </a:r>
            </a:p>
          </p:txBody>
        </p:sp>
        <p:sp>
          <p:nvSpPr>
            <p:cNvPr id="26" name="Rounded Rectangle 25"/>
            <p:cNvSpPr/>
            <p:nvPr/>
          </p:nvSpPr>
          <p:spPr>
            <a:xfrm>
              <a:off x="319881" y="1860550"/>
              <a:ext cx="1495287" cy="4852988"/>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139" name="TextBox 27"/>
            <p:cNvSpPr txBox="1">
              <a:spLocks noChangeArrowheads="1"/>
            </p:cNvSpPr>
            <p:nvPr/>
          </p:nvSpPr>
          <p:spPr bwMode="auto">
            <a:xfrm>
              <a:off x="2227263" y="5561013"/>
              <a:ext cx="171537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How long did the feeling last?</a:t>
              </a:r>
            </a:p>
          </p:txBody>
        </p:sp>
      </p:grpSp>
      <p:grpSp>
        <p:nvGrpSpPr>
          <p:cNvPr id="5123" name="Group 20"/>
          <p:cNvGrpSpPr>
            <a:grpSpLocks/>
          </p:cNvGrpSpPr>
          <p:nvPr/>
        </p:nvGrpSpPr>
        <p:grpSpPr bwMode="auto">
          <a:xfrm>
            <a:off x="1684905" y="2949280"/>
            <a:ext cx="962025" cy="2809875"/>
            <a:chOff x="0" y="0"/>
            <a:chExt cx="961402" cy="1695450"/>
          </a:xfrm>
        </p:grpSpPr>
        <p:sp>
          <p:nvSpPr>
            <p:cNvPr id="5125" name="Text Box 21"/>
            <p:cNvSpPr txBox="1">
              <a:spLocks noChangeArrowheads="1"/>
            </p:cNvSpPr>
            <p:nvPr/>
          </p:nvSpPr>
          <p:spPr bwMode="auto">
            <a:xfrm>
              <a:off x="0" y="0"/>
              <a:ext cx="961402" cy="16954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GB" altLang="en-US" sz="1800">
                <a:latin typeface="Arial" panose="020B0604020202020204" pitchFamily="34" charset="0"/>
              </a:endParaRPr>
            </a:p>
          </p:txBody>
        </p:sp>
        <p:pic>
          <p:nvPicPr>
            <p:cNvPr id="5126"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6" y="89747"/>
              <a:ext cx="246380"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 y="89747"/>
              <a:ext cx="238125" cy="145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24" name="TextBox 1"/>
          <p:cNvSpPr txBox="1">
            <a:spLocks noChangeArrowheads="1"/>
          </p:cNvSpPr>
          <p:nvPr/>
        </p:nvSpPr>
        <p:spPr bwMode="auto">
          <a:xfrm>
            <a:off x="1723564" y="1847850"/>
            <a:ext cx="8191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1200" dirty="0">
                <a:latin typeface="Arial" panose="020B0604020202020204" pitchFamily="34" charset="0"/>
              </a:rPr>
              <a:t>How strong is the feeling? </a:t>
            </a:r>
          </a:p>
        </p:txBody>
      </p:sp>
      <p:sp>
        <p:nvSpPr>
          <p:cNvPr id="2" name="Footer Placeholder 1">
            <a:extLst>
              <a:ext uri="{FF2B5EF4-FFF2-40B4-BE49-F238E27FC236}">
                <a16:creationId xmlns:a16="http://schemas.microsoft.com/office/drawing/2014/main" id="{DCB92E9F-208B-42C3-A24D-08908A3CF65C}"/>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89307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Likes – things which make you happy</a:t>
            </a:r>
          </a:p>
        </p:txBody>
      </p:sp>
      <p:sp>
        <p:nvSpPr>
          <p:cNvPr id="3" name="Content Placeholder 2"/>
          <p:cNvSpPr>
            <a:spLocks noGrp="1"/>
          </p:cNvSpPr>
          <p:nvPr>
            <p:ph idx="1"/>
          </p:nvPr>
        </p:nvSpPr>
        <p:spPr/>
        <p:txBody>
          <a:bodyPr/>
          <a:lstStyle/>
          <a:p>
            <a:pPr marL="0" indent="0">
              <a:buNone/>
            </a:pPr>
            <a:r>
              <a:rPr lang="en-GB" sz="2400" dirty="0">
                <a:solidFill>
                  <a:srgbClr val="FF0000"/>
                </a:solidFill>
              </a:rPr>
              <a:t>Complete ‘Likes’ worksheet – discuss with a partner (Resource 3)</a:t>
            </a:r>
          </a:p>
          <a:p>
            <a:pPr marL="0" indent="0">
              <a:buNone/>
            </a:pPr>
            <a:endParaRPr lang="en-GB" sz="2400" dirty="0"/>
          </a:p>
          <a:p>
            <a:pPr marL="0" indent="0">
              <a:buNone/>
            </a:pPr>
            <a:r>
              <a:rPr lang="en-GB" sz="2400" dirty="0"/>
              <a:t>Follow up ideas – </a:t>
            </a:r>
          </a:p>
          <a:p>
            <a:pPr marL="0" indent="0">
              <a:buNone/>
            </a:pPr>
            <a:r>
              <a:rPr lang="en-GB" sz="2400" dirty="0"/>
              <a:t>Make up a collage of ‘Things I Like’ – can be on going. </a:t>
            </a:r>
          </a:p>
          <a:p>
            <a:pPr marL="0" indent="0">
              <a:buNone/>
            </a:pPr>
            <a:r>
              <a:rPr lang="en-GB" sz="2400" dirty="0"/>
              <a:t>Include pictures / magazine cut outs / sensory objects / photographs etc. </a:t>
            </a:r>
          </a:p>
          <a:p>
            <a:endParaRPr lang="en-GB" dirty="0"/>
          </a:p>
        </p:txBody>
      </p:sp>
      <p:sp>
        <p:nvSpPr>
          <p:cNvPr id="4" name="Footer Placeholder 3">
            <a:extLst>
              <a:ext uri="{FF2B5EF4-FFF2-40B4-BE49-F238E27FC236}">
                <a16:creationId xmlns:a16="http://schemas.microsoft.com/office/drawing/2014/main" id="{E3675491-9D3D-4454-98FB-FD4460FBB9D9}"/>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90906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Emotion Talks  – Not nice feelings</a:t>
            </a:r>
          </a:p>
        </p:txBody>
      </p:sp>
      <p:sp>
        <p:nvSpPr>
          <p:cNvPr id="3" name="Content Placeholder 2"/>
          <p:cNvSpPr>
            <a:spLocks noGrp="1"/>
          </p:cNvSpPr>
          <p:nvPr>
            <p:ph idx="1"/>
          </p:nvPr>
        </p:nvSpPr>
        <p:spPr/>
        <p:txBody>
          <a:bodyPr>
            <a:normAutofit fontScale="92500" lnSpcReduction="10000"/>
          </a:bodyPr>
          <a:lstStyle/>
          <a:p>
            <a:r>
              <a:rPr lang="en-GB" sz="2600" dirty="0">
                <a:solidFill>
                  <a:srgbClr val="FF0000"/>
                </a:solidFill>
              </a:rPr>
              <a:t>Look at Slide 4 - Driver (Resource 4)</a:t>
            </a:r>
          </a:p>
          <a:p>
            <a:r>
              <a:rPr lang="en-GB" sz="2600" dirty="0">
                <a:solidFill>
                  <a:srgbClr val="FF0000"/>
                </a:solidFill>
              </a:rPr>
              <a:t>Describe a time when you had a similar emotion</a:t>
            </a:r>
          </a:p>
          <a:p>
            <a:r>
              <a:rPr lang="en-GB" sz="2600" dirty="0">
                <a:solidFill>
                  <a:srgbClr val="FF0000"/>
                </a:solidFill>
              </a:rPr>
              <a:t>Choose one of the Kitbag animal cards which you could give to the driver.</a:t>
            </a:r>
          </a:p>
          <a:p>
            <a:pPr marL="0" indent="0">
              <a:buNone/>
            </a:pPr>
            <a:endParaRPr lang="en-GB" sz="2600" dirty="0">
              <a:solidFill>
                <a:srgbClr val="FF0000"/>
              </a:solidFill>
            </a:endParaRPr>
          </a:p>
          <a:p>
            <a:r>
              <a:rPr lang="en-GB" sz="2600" dirty="0">
                <a:solidFill>
                  <a:srgbClr val="FF0000"/>
                </a:solidFill>
              </a:rPr>
              <a:t>Look at Slide 2 - Ronaldo (Resource 5) </a:t>
            </a:r>
          </a:p>
          <a:p>
            <a:r>
              <a:rPr lang="en-GB" sz="2600" dirty="0">
                <a:solidFill>
                  <a:srgbClr val="FF0000"/>
                </a:solidFill>
              </a:rPr>
              <a:t>Discuss. Can you think of other words to describe how he is feeling?</a:t>
            </a:r>
          </a:p>
          <a:p>
            <a:r>
              <a:rPr lang="en-GB" sz="2600" dirty="0">
                <a:solidFill>
                  <a:srgbClr val="FF0000"/>
                </a:solidFill>
              </a:rPr>
              <a:t>Choose one of the Kitbag animal cards which you could give to Ronaldo.</a:t>
            </a:r>
          </a:p>
          <a:p>
            <a:pPr marL="0" indent="0">
              <a:buNone/>
            </a:pPr>
            <a:endParaRPr lang="en-GB" sz="2600" dirty="0">
              <a:solidFill>
                <a:srgbClr val="FF0000"/>
              </a:solidFill>
            </a:endParaRPr>
          </a:p>
          <a:p>
            <a:pPr marL="0" indent="0">
              <a:buNone/>
            </a:pPr>
            <a:r>
              <a:rPr lang="en-GB" sz="2600" dirty="0"/>
              <a:t>Follow up ideas - </a:t>
            </a:r>
          </a:p>
          <a:p>
            <a:r>
              <a:rPr lang="en-GB" sz="2600" dirty="0"/>
              <a:t>Choose one of the other picture and write about it using  </a:t>
            </a:r>
            <a:r>
              <a:rPr lang="en-GB" sz="2600" dirty="0">
                <a:solidFill>
                  <a:srgbClr val="FF0000"/>
                </a:solidFill>
              </a:rPr>
              <a:t>(Resource 8) </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74CC0755-C8FA-4B39-9634-2B676785E14C}"/>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19626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9"/>
          <p:cNvGrpSpPr>
            <a:grpSpLocks/>
          </p:cNvGrpSpPr>
          <p:nvPr/>
        </p:nvGrpSpPr>
        <p:grpSpPr bwMode="auto">
          <a:xfrm>
            <a:off x="1453470" y="232910"/>
            <a:ext cx="8604250" cy="6321425"/>
            <a:chOff x="319881" y="392113"/>
            <a:chExt cx="8603457" cy="6321425"/>
          </a:xfrm>
        </p:grpSpPr>
        <p:sp>
          <p:nvSpPr>
            <p:cNvPr id="13" name="Rounded Rectangle 12"/>
            <p:cNvSpPr/>
            <p:nvPr/>
          </p:nvSpPr>
          <p:spPr>
            <a:xfrm>
              <a:off x="2185021" y="392113"/>
              <a:ext cx="6738317" cy="1185862"/>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Rounded Rectangle 14"/>
            <p:cNvSpPr/>
            <p:nvPr/>
          </p:nvSpPr>
          <p:spPr>
            <a:xfrm>
              <a:off x="2185021" y="1671638"/>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Rounded Rectangle 15"/>
            <p:cNvSpPr/>
            <p:nvPr/>
          </p:nvSpPr>
          <p:spPr>
            <a:xfrm>
              <a:off x="2185021" y="2951163"/>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Rounded Rectangle 16"/>
            <p:cNvSpPr/>
            <p:nvPr/>
          </p:nvSpPr>
          <p:spPr>
            <a:xfrm>
              <a:off x="2185021" y="4243388"/>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Rounded Rectangle 17"/>
            <p:cNvSpPr/>
            <p:nvPr/>
          </p:nvSpPr>
          <p:spPr>
            <a:xfrm>
              <a:off x="2185021" y="5526088"/>
              <a:ext cx="6738317" cy="11874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133" name="TextBox 20"/>
            <p:cNvSpPr txBox="1">
              <a:spLocks noChangeArrowheads="1"/>
            </p:cNvSpPr>
            <p:nvPr/>
          </p:nvSpPr>
          <p:spPr bwMode="auto">
            <a:xfrm>
              <a:off x="426101" y="990678"/>
              <a:ext cx="12829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rgbClr val="FF0000"/>
                  </a:solidFill>
                  <a:latin typeface="Tw Cen MT" panose="020B0602020104020603" pitchFamily="34" charset="0"/>
                </a:rPr>
                <a:t>Resource 8</a:t>
              </a:r>
            </a:p>
          </p:txBody>
        </p:sp>
        <p:sp>
          <p:nvSpPr>
            <p:cNvPr id="5134" name="TextBox 21"/>
            <p:cNvSpPr txBox="1">
              <a:spLocks noChangeArrowheads="1"/>
            </p:cNvSpPr>
            <p:nvPr/>
          </p:nvSpPr>
          <p:spPr bwMode="auto">
            <a:xfrm>
              <a:off x="2219325" y="415925"/>
              <a:ext cx="155829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Trigger - What happened?</a:t>
              </a:r>
            </a:p>
          </p:txBody>
        </p:sp>
        <p:sp>
          <p:nvSpPr>
            <p:cNvPr id="5135" name="TextBox 22"/>
            <p:cNvSpPr txBox="1">
              <a:spLocks noChangeArrowheads="1"/>
            </p:cNvSpPr>
            <p:nvPr/>
          </p:nvSpPr>
          <p:spPr bwMode="auto">
            <a:xfrm>
              <a:off x="2219325" y="1695450"/>
              <a:ext cx="221867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How did it make you feel in your body?</a:t>
              </a:r>
            </a:p>
          </p:txBody>
        </p:sp>
        <p:sp>
          <p:nvSpPr>
            <p:cNvPr id="5136" name="TextBox 23"/>
            <p:cNvSpPr txBox="1">
              <a:spLocks noChangeArrowheads="1"/>
            </p:cNvSpPr>
            <p:nvPr/>
          </p:nvSpPr>
          <p:spPr bwMode="auto">
            <a:xfrm>
              <a:off x="2227263" y="2974975"/>
              <a:ext cx="284162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Which words would you use to describe the feeling?</a:t>
              </a:r>
            </a:p>
          </p:txBody>
        </p:sp>
        <p:sp>
          <p:nvSpPr>
            <p:cNvPr id="5137" name="TextBox 24"/>
            <p:cNvSpPr txBox="1">
              <a:spLocks noChangeArrowheads="1"/>
            </p:cNvSpPr>
            <p:nvPr/>
          </p:nvSpPr>
          <p:spPr bwMode="auto">
            <a:xfrm>
              <a:off x="2214563" y="4267200"/>
              <a:ext cx="163683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What did you do to show it?</a:t>
              </a:r>
            </a:p>
          </p:txBody>
        </p:sp>
        <p:sp>
          <p:nvSpPr>
            <p:cNvPr id="26" name="Rounded Rectangle 25"/>
            <p:cNvSpPr/>
            <p:nvPr/>
          </p:nvSpPr>
          <p:spPr>
            <a:xfrm>
              <a:off x="319881" y="1860550"/>
              <a:ext cx="1495287" cy="4852988"/>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139" name="TextBox 27"/>
            <p:cNvSpPr txBox="1">
              <a:spLocks noChangeArrowheads="1"/>
            </p:cNvSpPr>
            <p:nvPr/>
          </p:nvSpPr>
          <p:spPr bwMode="auto">
            <a:xfrm>
              <a:off x="2227263" y="5561013"/>
              <a:ext cx="171537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latin typeface="Tw Cen MT" panose="020B0602020104020603" pitchFamily="34" charset="0"/>
                </a:rPr>
                <a:t>How long did the feeling last?</a:t>
              </a:r>
            </a:p>
          </p:txBody>
        </p:sp>
      </p:grpSp>
      <p:grpSp>
        <p:nvGrpSpPr>
          <p:cNvPr id="5123" name="Group 20"/>
          <p:cNvGrpSpPr>
            <a:grpSpLocks/>
          </p:cNvGrpSpPr>
          <p:nvPr/>
        </p:nvGrpSpPr>
        <p:grpSpPr bwMode="auto">
          <a:xfrm>
            <a:off x="1684905" y="2949280"/>
            <a:ext cx="962025" cy="2809875"/>
            <a:chOff x="0" y="0"/>
            <a:chExt cx="961402" cy="1695450"/>
          </a:xfrm>
        </p:grpSpPr>
        <p:sp>
          <p:nvSpPr>
            <p:cNvPr id="5125" name="Text Box 21"/>
            <p:cNvSpPr txBox="1">
              <a:spLocks noChangeArrowheads="1"/>
            </p:cNvSpPr>
            <p:nvPr/>
          </p:nvSpPr>
          <p:spPr bwMode="auto">
            <a:xfrm>
              <a:off x="0" y="0"/>
              <a:ext cx="961402" cy="16954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GB" altLang="en-US" sz="1800">
                <a:latin typeface="Arial" panose="020B0604020202020204" pitchFamily="34" charset="0"/>
              </a:endParaRPr>
            </a:p>
          </p:txBody>
        </p:sp>
        <p:pic>
          <p:nvPicPr>
            <p:cNvPr id="5126"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6" y="89747"/>
              <a:ext cx="246380"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 y="89747"/>
              <a:ext cx="238125" cy="145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24" name="TextBox 1"/>
          <p:cNvSpPr txBox="1">
            <a:spLocks noChangeArrowheads="1"/>
          </p:cNvSpPr>
          <p:nvPr/>
        </p:nvSpPr>
        <p:spPr bwMode="auto">
          <a:xfrm>
            <a:off x="1723564" y="1847850"/>
            <a:ext cx="8191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1200" dirty="0">
                <a:latin typeface="Arial" panose="020B0604020202020204" pitchFamily="34" charset="0"/>
              </a:rPr>
              <a:t>How strong is the feeling? </a:t>
            </a:r>
          </a:p>
        </p:txBody>
      </p:sp>
      <p:sp>
        <p:nvSpPr>
          <p:cNvPr id="2" name="Footer Placeholder 1">
            <a:extLst>
              <a:ext uri="{FF2B5EF4-FFF2-40B4-BE49-F238E27FC236}">
                <a16:creationId xmlns:a16="http://schemas.microsoft.com/office/drawing/2014/main" id="{79D1564E-44C6-4F8C-97D9-E0D350126FFB}"/>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75367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Dislikes – Things which make you unhappy</a:t>
            </a:r>
          </a:p>
        </p:txBody>
      </p:sp>
      <p:sp>
        <p:nvSpPr>
          <p:cNvPr id="3" name="Content Placeholder 2"/>
          <p:cNvSpPr>
            <a:spLocks noGrp="1"/>
          </p:cNvSpPr>
          <p:nvPr>
            <p:ph idx="1"/>
          </p:nvPr>
        </p:nvSpPr>
        <p:spPr/>
        <p:txBody>
          <a:bodyPr/>
          <a:lstStyle/>
          <a:p>
            <a:pPr marL="0" indent="0">
              <a:buNone/>
            </a:pPr>
            <a:r>
              <a:rPr lang="en-GB" sz="2400" dirty="0">
                <a:solidFill>
                  <a:srgbClr val="FF0000"/>
                </a:solidFill>
              </a:rPr>
              <a:t>Complete ‘Dislikes’ worksheet – discuss with a partner (Resource 6)</a:t>
            </a:r>
          </a:p>
          <a:p>
            <a:pPr marL="0" indent="0">
              <a:buNone/>
            </a:pPr>
            <a:endParaRPr lang="en-GB" sz="2400" dirty="0"/>
          </a:p>
          <a:p>
            <a:pPr marL="0" indent="0">
              <a:buNone/>
            </a:pPr>
            <a:r>
              <a:rPr lang="en-GB" sz="2400" dirty="0"/>
              <a:t>Follow up ideas - </a:t>
            </a:r>
          </a:p>
          <a:p>
            <a:r>
              <a:rPr lang="en-GB" sz="2400" dirty="0"/>
              <a:t>This could lead on to a discussion around how some people’s favourite things are other people’s ‘not’ favourite things</a:t>
            </a:r>
          </a:p>
          <a:p>
            <a:r>
              <a:rPr lang="en-GB" sz="2400" dirty="0"/>
              <a:t>The Emotion Talks Framework could be used as a comparison here.</a:t>
            </a:r>
          </a:p>
          <a:p>
            <a:pPr marL="0" indent="0">
              <a:buNone/>
            </a:pPr>
            <a:r>
              <a:rPr lang="en-GB" dirty="0"/>
              <a:t> </a:t>
            </a:r>
          </a:p>
          <a:p>
            <a:endParaRPr lang="en-GB" dirty="0"/>
          </a:p>
        </p:txBody>
      </p:sp>
      <p:sp>
        <p:nvSpPr>
          <p:cNvPr id="4" name="Footer Placeholder 3">
            <a:extLst>
              <a:ext uri="{FF2B5EF4-FFF2-40B4-BE49-F238E27FC236}">
                <a16:creationId xmlns:a16="http://schemas.microsoft.com/office/drawing/2014/main" id="{38B19108-5894-4ED5-BDA6-3F7D2A6CEBDD}"/>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38086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Emotion Talks Framework - Triggers</a:t>
            </a:r>
          </a:p>
        </p:txBody>
      </p:sp>
      <p:sp>
        <p:nvSpPr>
          <p:cNvPr id="3" name="Content Placeholder 2"/>
          <p:cNvSpPr>
            <a:spLocks noGrp="1"/>
          </p:cNvSpPr>
          <p:nvPr>
            <p:ph idx="1"/>
          </p:nvPr>
        </p:nvSpPr>
        <p:spPr>
          <a:xfrm>
            <a:off x="838200" y="1420586"/>
            <a:ext cx="10515600" cy="4756377"/>
          </a:xfrm>
        </p:spPr>
        <p:txBody>
          <a:bodyPr>
            <a:normAutofit/>
          </a:bodyPr>
          <a:lstStyle/>
          <a:p>
            <a:pPr marL="0" indent="0">
              <a:buNone/>
            </a:pPr>
            <a:endParaRPr lang="en-GB" sz="2400" dirty="0">
              <a:solidFill>
                <a:srgbClr val="FF0000"/>
              </a:solidFill>
            </a:endParaRPr>
          </a:p>
          <a:p>
            <a:pPr marL="0" indent="0">
              <a:buNone/>
            </a:pPr>
            <a:r>
              <a:rPr lang="en-GB" sz="2400" dirty="0">
                <a:solidFill>
                  <a:srgbClr val="FF0000"/>
                </a:solidFill>
              </a:rPr>
              <a:t>Talk about the Emotion Talks framework (Resource 7)</a:t>
            </a:r>
          </a:p>
          <a:p>
            <a:pPr marL="0" indent="0">
              <a:buNone/>
            </a:pPr>
            <a:r>
              <a:rPr lang="en-GB" sz="2400" dirty="0">
                <a:solidFill>
                  <a:srgbClr val="FF0000"/>
                </a:solidFill>
              </a:rPr>
              <a:t>Explain and check understanding of trigger. </a:t>
            </a:r>
          </a:p>
          <a:p>
            <a:pPr marL="0" indent="0">
              <a:buNone/>
            </a:pPr>
            <a:endParaRPr lang="en-GB" sz="2400" dirty="0">
              <a:solidFill>
                <a:srgbClr val="FF0000"/>
              </a:solidFill>
            </a:endParaRPr>
          </a:p>
          <a:p>
            <a:pPr marL="0" indent="0">
              <a:buNone/>
            </a:pPr>
            <a:r>
              <a:rPr lang="en-GB" sz="2400" dirty="0"/>
              <a:t>Ideas</a:t>
            </a:r>
          </a:p>
          <a:p>
            <a:r>
              <a:rPr lang="en-GB" sz="2400" dirty="0"/>
              <a:t>Think of other words which mean the same as Trigger. </a:t>
            </a:r>
          </a:p>
          <a:p>
            <a:r>
              <a:rPr lang="en-GB" sz="2400" dirty="0"/>
              <a:t>Use a variety of triggers to explore the Emotion Talks framework through drama</a:t>
            </a:r>
          </a:p>
          <a:p>
            <a:pPr marL="0" indent="0">
              <a:buNone/>
            </a:pPr>
            <a:endParaRPr lang="en-GB" sz="2400" dirty="0"/>
          </a:p>
          <a:p>
            <a:pPr marL="0" indent="0">
              <a:buNone/>
            </a:pPr>
            <a:endParaRPr lang="en-GB" sz="2400" dirty="0">
              <a:solidFill>
                <a:srgbClr val="FF0000"/>
              </a:solidFill>
            </a:endParaRPr>
          </a:p>
          <a:p>
            <a:pPr marL="0" indent="0">
              <a:buNone/>
            </a:pPr>
            <a:endParaRPr lang="en-GB" dirty="0"/>
          </a:p>
        </p:txBody>
      </p:sp>
      <p:sp>
        <p:nvSpPr>
          <p:cNvPr id="4" name="Footer Placeholder 3">
            <a:extLst>
              <a:ext uri="{FF2B5EF4-FFF2-40B4-BE49-F238E27FC236}">
                <a16:creationId xmlns:a16="http://schemas.microsoft.com/office/drawing/2014/main" id="{D250B583-8145-43BA-95B6-4E1BD52B703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63675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Emotion Talks Framework – Emotional words </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GB" sz="2400" dirty="0">
                <a:solidFill>
                  <a:srgbClr val="FF0000"/>
                </a:solidFill>
              </a:rPr>
              <a:t>Talk about the Emotion Talks framework (Resource 7)</a:t>
            </a:r>
          </a:p>
          <a:p>
            <a:pPr marL="0" indent="0">
              <a:buNone/>
            </a:pPr>
            <a:r>
              <a:rPr lang="en-GB" sz="2400" dirty="0">
                <a:solidFill>
                  <a:srgbClr val="FF0000"/>
                </a:solidFill>
              </a:rPr>
              <a:t>Explain and check understanding of emotional words</a:t>
            </a:r>
          </a:p>
          <a:p>
            <a:pPr marL="0" indent="0">
              <a:buNone/>
            </a:pPr>
            <a:endParaRPr lang="en-GB" sz="2400" dirty="0">
              <a:solidFill>
                <a:srgbClr val="FF0000"/>
              </a:solidFill>
            </a:endParaRPr>
          </a:p>
          <a:p>
            <a:pPr marL="0" indent="0">
              <a:buNone/>
            </a:pPr>
            <a:r>
              <a:rPr lang="en-GB" sz="2400" dirty="0"/>
              <a:t>Ideas </a:t>
            </a:r>
          </a:p>
          <a:p>
            <a:r>
              <a:rPr lang="en-GB" sz="2400" dirty="0"/>
              <a:t>Play matching pairs with the emotional words this could be simply matching cards that are exactly the same or similar ( happy and delighted / calm and relaxed etc.) </a:t>
            </a:r>
          </a:p>
          <a:p>
            <a:r>
              <a:rPr lang="en-GB" sz="2400" dirty="0"/>
              <a:t>Make up other games using the emotional words e.g. acting them out and others guessing the emotion.</a:t>
            </a:r>
          </a:p>
          <a:p>
            <a:endParaRPr lang="en-GB" sz="2200" dirty="0">
              <a:solidFill>
                <a:srgbClr val="FF0000"/>
              </a:solidFill>
            </a:endParaRPr>
          </a:p>
          <a:p>
            <a:pPr marL="0" indent="0">
              <a:buNone/>
            </a:pPr>
            <a:endParaRPr lang="en-GB" dirty="0"/>
          </a:p>
        </p:txBody>
      </p:sp>
      <p:sp>
        <p:nvSpPr>
          <p:cNvPr id="4" name="Footer Placeholder 3">
            <a:extLst>
              <a:ext uri="{FF2B5EF4-FFF2-40B4-BE49-F238E27FC236}">
                <a16:creationId xmlns:a16="http://schemas.microsoft.com/office/drawing/2014/main" id="{182CBF05-E50E-4153-B2B8-5C341BF0ECD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85656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Emotion Talks Framework – Body sensations</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GB" sz="2400" dirty="0">
                <a:solidFill>
                  <a:srgbClr val="FF0000"/>
                </a:solidFill>
              </a:rPr>
              <a:t>Talk about the Emotion Talks framework (Resource 7)</a:t>
            </a:r>
          </a:p>
          <a:p>
            <a:pPr marL="0" indent="0">
              <a:buNone/>
            </a:pPr>
            <a:r>
              <a:rPr lang="en-GB" sz="2400" dirty="0">
                <a:solidFill>
                  <a:srgbClr val="FF0000"/>
                </a:solidFill>
              </a:rPr>
              <a:t>Explain and check understanding of body feelings / sensations</a:t>
            </a:r>
          </a:p>
          <a:p>
            <a:pPr marL="0" indent="0">
              <a:buNone/>
            </a:pPr>
            <a:endParaRPr lang="en-GB" sz="2400" dirty="0">
              <a:solidFill>
                <a:srgbClr val="FF0000"/>
              </a:solidFill>
            </a:endParaRPr>
          </a:p>
          <a:p>
            <a:pPr marL="0" indent="0">
              <a:buNone/>
            </a:pPr>
            <a:r>
              <a:rPr lang="en-GB" sz="2400" dirty="0"/>
              <a:t>Ideas </a:t>
            </a:r>
          </a:p>
          <a:p>
            <a:r>
              <a:rPr lang="en-GB" sz="2400" dirty="0"/>
              <a:t>Choose one of the pink body sensation cards. Describe what it is (act it out maybe). Using the Talking Stick from Kitbag children could describe a time they felt that sensation and try to remember the trigger.</a:t>
            </a:r>
          </a:p>
          <a:p>
            <a:r>
              <a:rPr lang="en-GB" sz="2400" dirty="0"/>
              <a:t>If it was a negative emotion they could think about what might have helped  (blue cards) and an animal card from Kitbag they might have needed. </a:t>
            </a:r>
          </a:p>
          <a:p>
            <a:endParaRPr lang="en-GB" sz="2200" dirty="0">
              <a:solidFill>
                <a:srgbClr val="FF0000"/>
              </a:solidFill>
            </a:endParaRPr>
          </a:p>
          <a:p>
            <a:pPr marL="0" indent="0">
              <a:buNone/>
            </a:pPr>
            <a:endParaRPr lang="en-GB" dirty="0"/>
          </a:p>
        </p:txBody>
      </p:sp>
      <p:sp>
        <p:nvSpPr>
          <p:cNvPr id="4" name="Footer Placeholder 3">
            <a:extLst>
              <a:ext uri="{FF2B5EF4-FFF2-40B4-BE49-F238E27FC236}">
                <a16:creationId xmlns:a16="http://schemas.microsoft.com/office/drawing/2014/main" id="{C3A005A9-403B-42FC-BF05-C8BA1420C19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35529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Emotion Talks Framework – How to show it</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GB" sz="2400" dirty="0">
                <a:solidFill>
                  <a:srgbClr val="FF0000"/>
                </a:solidFill>
              </a:rPr>
              <a:t>Talk about the Emotion Talks framework (Resource 7)</a:t>
            </a:r>
          </a:p>
          <a:p>
            <a:pPr marL="0" indent="0">
              <a:buNone/>
            </a:pPr>
            <a:r>
              <a:rPr lang="en-GB" sz="2400" dirty="0">
                <a:solidFill>
                  <a:srgbClr val="FF0000"/>
                </a:solidFill>
              </a:rPr>
              <a:t>Explain and check understanding of emotional behaviours</a:t>
            </a:r>
          </a:p>
          <a:p>
            <a:pPr marL="0" indent="0">
              <a:buNone/>
            </a:pPr>
            <a:endParaRPr lang="en-GB" sz="2400" dirty="0">
              <a:solidFill>
                <a:srgbClr val="FF0000"/>
              </a:solidFill>
            </a:endParaRPr>
          </a:p>
          <a:p>
            <a:pPr marL="0" indent="0">
              <a:buNone/>
            </a:pPr>
            <a:r>
              <a:rPr lang="en-GB" sz="2400" dirty="0"/>
              <a:t>Ideas</a:t>
            </a:r>
          </a:p>
          <a:p>
            <a:r>
              <a:rPr lang="en-GB" sz="2400" dirty="0"/>
              <a:t>Drama activities linking behaviour to emotion </a:t>
            </a:r>
          </a:p>
          <a:p>
            <a:endParaRPr lang="en-GB" sz="2200" dirty="0">
              <a:solidFill>
                <a:srgbClr val="FF0000"/>
              </a:solidFill>
            </a:endParaRPr>
          </a:p>
          <a:p>
            <a:pPr marL="0" indent="0">
              <a:buNone/>
            </a:pPr>
            <a:endParaRPr lang="en-GB" dirty="0"/>
          </a:p>
        </p:txBody>
      </p:sp>
      <p:sp>
        <p:nvSpPr>
          <p:cNvPr id="4" name="Footer Placeholder 3">
            <a:extLst>
              <a:ext uri="{FF2B5EF4-FFF2-40B4-BE49-F238E27FC236}">
                <a16:creationId xmlns:a16="http://schemas.microsoft.com/office/drawing/2014/main" id="{0BC932C4-19B7-4681-BC64-F425A87CB424}"/>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606526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Emotion Talks Framework – Intensity scale</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GB" sz="2400" dirty="0">
                <a:solidFill>
                  <a:srgbClr val="FF0000"/>
                </a:solidFill>
              </a:rPr>
              <a:t>Talk about the Emotion Talks framework (Resource 7)</a:t>
            </a:r>
          </a:p>
          <a:p>
            <a:pPr marL="0" indent="0">
              <a:buNone/>
            </a:pPr>
            <a:r>
              <a:rPr lang="en-GB" sz="2400" dirty="0">
                <a:solidFill>
                  <a:srgbClr val="FF0000"/>
                </a:solidFill>
              </a:rPr>
              <a:t>Explain and check understanding of intensity scale. </a:t>
            </a:r>
          </a:p>
          <a:p>
            <a:endParaRPr lang="en-GB" sz="2400" dirty="0">
              <a:solidFill>
                <a:srgbClr val="FF0000"/>
              </a:solidFill>
            </a:endParaRPr>
          </a:p>
          <a:p>
            <a:pPr marL="0" indent="0">
              <a:buNone/>
            </a:pPr>
            <a:r>
              <a:rPr lang="en-GB" sz="2400" dirty="0"/>
              <a:t>Ideas </a:t>
            </a:r>
          </a:p>
          <a:p>
            <a:pPr marL="0" indent="0">
              <a:buNone/>
            </a:pPr>
            <a:r>
              <a:rPr lang="en-GB" sz="2400" dirty="0"/>
              <a:t>Explore the idea of different intensities from 1 to 5 - </a:t>
            </a:r>
          </a:p>
          <a:p>
            <a:r>
              <a:rPr lang="en-GB" sz="2400" dirty="0"/>
              <a:t>loudness of voice (warn other staff you’re going to do this though!!). Voice Scale </a:t>
            </a:r>
            <a:r>
              <a:rPr lang="en-GB" sz="2400" dirty="0">
                <a:solidFill>
                  <a:srgbClr val="FF0000"/>
                </a:solidFill>
              </a:rPr>
              <a:t>(Resource 13) </a:t>
            </a:r>
            <a:r>
              <a:rPr lang="en-GB" sz="2400" dirty="0"/>
              <a:t>can be used here.</a:t>
            </a:r>
          </a:p>
          <a:p>
            <a:endParaRPr lang="en-GB" sz="2200" dirty="0">
              <a:solidFill>
                <a:srgbClr val="FF0000"/>
              </a:solidFill>
            </a:endParaRPr>
          </a:p>
          <a:p>
            <a:pPr marL="0" indent="0">
              <a:buNone/>
            </a:pPr>
            <a:endParaRPr lang="en-GB" dirty="0"/>
          </a:p>
        </p:txBody>
      </p:sp>
      <p:sp>
        <p:nvSpPr>
          <p:cNvPr id="4" name="Footer Placeholder 3">
            <a:extLst>
              <a:ext uri="{FF2B5EF4-FFF2-40B4-BE49-F238E27FC236}">
                <a16:creationId xmlns:a16="http://schemas.microsoft.com/office/drawing/2014/main" id="{ED2F7761-8DF1-448C-8F0F-CCC9F9FAD164}"/>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1456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Curriculum for Excellence </a:t>
            </a:r>
            <a:br>
              <a:rPr lang="en-GB" dirty="0"/>
            </a:br>
            <a:r>
              <a:rPr lang="en-GB" sz="3100" dirty="0"/>
              <a:t>Mental and Emotional Health and Wellbeing </a:t>
            </a:r>
            <a:br>
              <a:rPr lang="en-GB" dirty="0"/>
            </a:br>
            <a:endParaRPr lang="en-GB" dirty="0"/>
          </a:p>
        </p:txBody>
      </p:sp>
      <p:sp>
        <p:nvSpPr>
          <p:cNvPr id="5" name="Content Placeholder 4"/>
          <p:cNvSpPr>
            <a:spLocks noGrp="1"/>
          </p:cNvSpPr>
          <p:nvPr>
            <p:ph idx="1"/>
          </p:nvPr>
        </p:nvSpPr>
        <p:spPr>
          <a:xfrm>
            <a:off x="508000" y="1295400"/>
            <a:ext cx="10845800" cy="4881563"/>
          </a:xfrm>
        </p:spPr>
        <p:txBody>
          <a:bodyPr>
            <a:normAutofit fontScale="92500" lnSpcReduction="10000"/>
          </a:bodyPr>
          <a:lstStyle/>
          <a:p>
            <a:pPr marL="0" indent="0">
              <a:buNone/>
            </a:pPr>
            <a:r>
              <a:rPr lang="en-GB" dirty="0"/>
              <a:t>I am aware of and able to express my feelings and am developing the ability to talk about them.</a:t>
            </a:r>
          </a:p>
          <a:p>
            <a:pPr marL="0" indent="0">
              <a:buNone/>
            </a:pPr>
            <a:r>
              <a:rPr lang="en-GB" dirty="0"/>
              <a:t>HWB 0-01a / HWB 1-01a / HWB 2-01a / HWB 3-01a / HWB 4-01a</a:t>
            </a:r>
          </a:p>
          <a:p>
            <a:pPr marL="0" indent="0">
              <a:buNone/>
            </a:pPr>
            <a:endParaRPr lang="en-GB" dirty="0"/>
          </a:p>
          <a:p>
            <a:pPr marL="0" indent="0">
              <a:buNone/>
            </a:pPr>
            <a:r>
              <a:rPr lang="en-GB" dirty="0"/>
              <a:t>I know that we all experience a variety of thoughts and emotions that affect how we feel and behave and I am learning ways of managing them.</a:t>
            </a:r>
          </a:p>
          <a:p>
            <a:pPr marL="0" indent="0">
              <a:buNone/>
            </a:pPr>
            <a:r>
              <a:rPr lang="en-GB" dirty="0"/>
              <a:t>HWB 0-02a / HWB 1-02a / HWB 2-02a / HWB 3-02a / HWB 4-02a</a:t>
            </a:r>
          </a:p>
          <a:p>
            <a:pPr marL="0" indent="0">
              <a:buNone/>
            </a:pPr>
            <a:endParaRPr lang="en-GB" dirty="0"/>
          </a:p>
          <a:p>
            <a:pPr marL="0" indent="0">
              <a:buNone/>
            </a:pPr>
            <a:r>
              <a:rPr lang="en-GB" dirty="0"/>
              <a:t>I understand that there are people I can talk to and that there are a number of ways in which I can gain access to practical and emotional support to help me and others in a range of circumstances.</a:t>
            </a:r>
          </a:p>
          <a:p>
            <a:pPr marL="0" indent="0">
              <a:buNone/>
            </a:pPr>
            <a:r>
              <a:rPr lang="en-GB" dirty="0"/>
              <a:t>HWB 0-03a / HWB 1-03a / HWB 2-03a / HWB 3-03a / HWB 4-03a</a:t>
            </a:r>
          </a:p>
          <a:p>
            <a:pPr marL="0" indent="0">
              <a:buNone/>
            </a:pPr>
            <a:endParaRPr lang="en-GB" dirty="0"/>
          </a:p>
          <a:p>
            <a:pPr marL="0" indent="0">
              <a:buNone/>
            </a:pPr>
            <a:endParaRPr lang="en-GB" dirty="0"/>
          </a:p>
        </p:txBody>
      </p:sp>
      <p:sp>
        <p:nvSpPr>
          <p:cNvPr id="3" name="Footer Placeholder 2">
            <a:extLst>
              <a:ext uri="{FF2B5EF4-FFF2-40B4-BE49-F238E27FC236}">
                <a16:creationId xmlns:a16="http://schemas.microsoft.com/office/drawing/2014/main" id="{947CABDF-7D33-4B7E-BF7C-A644D35CE0B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375681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Emotion Talks Framework – How to feel better</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GB" sz="2400" dirty="0">
                <a:solidFill>
                  <a:srgbClr val="FF0000"/>
                </a:solidFill>
              </a:rPr>
              <a:t>Talk about the Emotion Talks framework (Resource 7)</a:t>
            </a:r>
          </a:p>
          <a:p>
            <a:pPr marL="0" indent="0">
              <a:buNone/>
            </a:pPr>
            <a:r>
              <a:rPr lang="en-GB" sz="2400" dirty="0">
                <a:solidFill>
                  <a:srgbClr val="FF0000"/>
                </a:solidFill>
              </a:rPr>
              <a:t>Explain and check understanding of ‘how to feel better’</a:t>
            </a:r>
          </a:p>
          <a:p>
            <a:pPr marL="0" indent="0">
              <a:buNone/>
            </a:pPr>
            <a:endParaRPr lang="en-GB" sz="2400" dirty="0">
              <a:solidFill>
                <a:srgbClr val="FF0000"/>
              </a:solidFill>
            </a:endParaRPr>
          </a:p>
          <a:p>
            <a:pPr marL="0" indent="0">
              <a:buNone/>
            </a:pPr>
            <a:r>
              <a:rPr lang="en-GB" sz="2400" dirty="0"/>
              <a:t>Ideas </a:t>
            </a:r>
          </a:p>
          <a:p>
            <a:r>
              <a:rPr lang="en-GB" sz="2200" dirty="0"/>
              <a:t>Explore different strategies to help children feel better (the feeling better will be closely linked to their ‘Likes’)</a:t>
            </a:r>
          </a:p>
          <a:p>
            <a:r>
              <a:rPr lang="en-GB" sz="2200" dirty="0"/>
              <a:t>Aspects of Kitbag could me mentioned again here – relaxation techniques etc. </a:t>
            </a:r>
          </a:p>
          <a:p>
            <a:r>
              <a:rPr lang="en-GB" sz="2200" dirty="0"/>
              <a:t>Children exploring and identifying their own personal strategies to make things better (examples on next slide)</a:t>
            </a:r>
          </a:p>
          <a:p>
            <a:pPr marL="0" indent="0">
              <a:buNone/>
            </a:pPr>
            <a:endParaRPr lang="en-GB" dirty="0"/>
          </a:p>
        </p:txBody>
      </p:sp>
      <p:sp>
        <p:nvSpPr>
          <p:cNvPr id="4" name="Footer Placeholder 3">
            <a:extLst>
              <a:ext uri="{FF2B5EF4-FFF2-40B4-BE49-F238E27FC236}">
                <a16:creationId xmlns:a16="http://schemas.microsoft.com/office/drawing/2014/main" id="{1A9682D5-7B35-4ADE-9ED1-C67CA123A2A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115827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How to Feel Better</a:t>
            </a:r>
          </a:p>
        </p:txBody>
      </p:sp>
      <p:sp>
        <p:nvSpPr>
          <p:cNvPr id="3" name="Content Placeholder 2"/>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B6C47F9D-3643-4D79-8551-9C943943A297}"/>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4168357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125128" y="114300"/>
            <a:ext cx="9601201" cy="6743700"/>
          </a:xfrm>
          <a:prstGeom prst="rect">
            <a:avLst/>
          </a:prstGeom>
          <a:solidFill>
            <a:srgbClr val="DDDDDD"/>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541" y="57150"/>
            <a:ext cx="1716088" cy="182880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823" y="57150"/>
            <a:ext cx="1695450" cy="182880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848" y="57150"/>
            <a:ext cx="1653640" cy="182880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488" y="57150"/>
            <a:ext cx="1600200" cy="182880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2688" y="57150"/>
            <a:ext cx="1714500" cy="182880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Line 10"/>
          <p:cNvSpPr>
            <a:spLocks noChangeShapeType="1"/>
          </p:cNvSpPr>
          <p:nvPr/>
        </p:nvSpPr>
        <p:spPr bwMode="auto">
          <a:xfrm>
            <a:off x="3900488" y="57150"/>
            <a:ext cx="0" cy="6743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Line 11"/>
          <p:cNvSpPr>
            <a:spLocks noChangeShapeType="1"/>
          </p:cNvSpPr>
          <p:nvPr/>
        </p:nvSpPr>
        <p:spPr bwMode="auto">
          <a:xfrm>
            <a:off x="5613400" y="0"/>
            <a:ext cx="0" cy="6743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Line 12"/>
          <p:cNvSpPr>
            <a:spLocks noChangeShapeType="1"/>
          </p:cNvSpPr>
          <p:nvPr/>
        </p:nvSpPr>
        <p:spPr bwMode="auto">
          <a:xfrm>
            <a:off x="6757988" y="57150"/>
            <a:ext cx="0" cy="6743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13"/>
          <p:cNvSpPr>
            <a:spLocks noChangeShapeType="1"/>
          </p:cNvSpPr>
          <p:nvPr/>
        </p:nvSpPr>
        <p:spPr bwMode="auto">
          <a:xfrm>
            <a:off x="8472488" y="57150"/>
            <a:ext cx="0" cy="6743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4"/>
          <p:cNvSpPr>
            <a:spLocks noChangeShapeType="1"/>
          </p:cNvSpPr>
          <p:nvPr/>
        </p:nvSpPr>
        <p:spPr bwMode="auto">
          <a:xfrm>
            <a:off x="10072688" y="57150"/>
            <a:ext cx="0" cy="6743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362095" y="386834"/>
            <a:ext cx="1355436" cy="369332"/>
          </a:xfrm>
          <a:prstGeom prst="rect">
            <a:avLst/>
          </a:prstGeom>
        </p:spPr>
        <p:txBody>
          <a:bodyPr wrap="none">
            <a:spAutoFit/>
          </a:bodyPr>
          <a:lstStyle/>
          <a:p>
            <a:r>
              <a:rPr lang="en-GB" dirty="0">
                <a:solidFill>
                  <a:srgbClr val="FF0000"/>
                </a:solidFill>
              </a:rPr>
              <a:t>(Resource 7)</a:t>
            </a:r>
          </a:p>
        </p:txBody>
      </p:sp>
      <p:grpSp>
        <p:nvGrpSpPr>
          <p:cNvPr id="15" name="Group 14"/>
          <p:cNvGrpSpPr/>
          <p:nvPr/>
        </p:nvGrpSpPr>
        <p:grpSpPr>
          <a:xfrm>
            <a:off x="5554127" y="57150"/>
            <a:ext cx="1203861" cy="1828800"/>
            <a:chOff x="10798161" y="1056974"/>
            <a:chExt cx="961402" cy="1695450"/>
          </a:xfrm>
        </p:grpSpPr>
        <p:sp>
          <p:nvSpPr>
            <p:cNvPr id="16" name="Text Box 2"/>
            <p:cNvSpPr txBox="1">
              <a:spLocks noChangeArrowheads="1"/>
            </p:cNvSpPr>
            <p:nvPr/>
          </p:nvSpPr>
          <p:spPr bwMode="auto">
            <a:xfrm>
              <a:off x="10798161" y="1056974"/>
              <a:ext cx="961402" cy="1695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1047" y="1146721"/>
              <a:ext cx="246380" cy="1533525"/>
            </a:xfrm>
            <a:prstGeom prst="rect">
              <a:avLst/>
            </a:prstGeom>
            <a:noFill/>
            <a:ln>
              <a:noFill/>
            </a:ln>
          </p:spPr>
        </p:pic>
        <p:pic>
          <p:nvPicPr>
            <p:cNvPr id="18" name="Picture 1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4432" y="1146721"/>
              <a:ext cx="238125" cy="1457325"/>
            </a:xfrm>
            <a:prstGeom prst="rect">
              <a:avLst/>
            </a:prstGeom>
            <a:noFill/>
            <a:ln>
              <a:noFill/>
            </a:ln>
          </p:spPr>
        </p:pic>
      </p:grpSp>
      <p:sp>
        <p:nvSpPr>
          <p:cNvPr id="9" name="Footer Placeholder 8">
            <a:extLst>
              <a:ext uri="{FF2B5EF4-FFF2-40B4-BE49-F238E27FC236}">
                <a16:creationId xmlns:a16="http://schemas.microsoft.com/office/drawing/2014/main" id="{6E447582-CC9A-4BCD-831C-F4E6F3797491}"/>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88147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Using Emotion Talks and Kitbag</a:t>
            </a:r>
          </a:p>
        </p:txBody>
      </p:sp>
      <p:sp>
        <p:nvSpPr>
          <p:cNvPr id="3" name="Content Placeholder 2"/>
          <p:cNvSpPr>
            <a:spLocks noGrp="1"/>
          </p:cNvSpPr>
          <p:nvPr>
            <p:ph idx="1"/>
          </p:nvPr>
        </p:nvSpPr>
        <p:spPr/>
        <p:txBody>
          <a:bodyPr>
            <a:normAutofit/>
          </a:bodyPr>
          <a:lstStyle/>
          <a:p>
            <a:r>
              <a:rPr lang="en-GB" sz="2400" dirty="0"/>
              <a:t>Choose some of the resources below to go through the different aspects of the chat boards OR choose picture of your own maybe tying in with a class novel / work topic etc. </a:t>
            </a:r>
            <a:r>
              <a:rPr lang="en-GB" sz="2400" dirty="0">
                <a:solidFill>
                  <a:srgbClr val="FF0000"/>
                </a:solidFill>
              </a:rPr>
              <a:t>(Resource 19 might be useful here)</a:t>
            </a:r>
          </a:p>
          <a:p>
            <a:pPr marL="0" indent="0">
              <a:buNone/>
            </a:pPr>
            <a:endParaRPr lang="en-GB" sz="2400" dirty="0"/>
          </a:p>
          <a:p>
            <a:r>
              <a:rPr lang="en-GB" sz="2400" dirty="0"/>
              <a:t>Consider which Kitbag Animal cards could be given to the different people / characters linking both resources.</a:t>
            </a:r>
          </a:p>
          <a:p>
            <a:endParaRPr lang="en-GB" sz="2400" dirty="0"/>
          </a:p>
          <a:p>
            <a:r>
              <a:rPr lang="en-GB" sz="2400" dirty="0"/>
              <a:t>Gradually build up all 6 aspects of the Emotion Talks frame work – this will depend on the age / stage of the children you’re working with. </a:t>
            </a:r>
          </a:p>
        </p:txBody>
      </p:sp>
      <p:sp>
        <p:nvSpPr>
          <p:cNvPr id="4" name="Footer Placeholder 3">
            <a:extLst>
              <a:ext uri="{FF2B5EF4-FFF2-40B4-BE49-F238E27FC236}">
                <a16:creationId xmlns:a16="http://schemas.microsoft.com/office/drawing/2014/main" id="{A40F945B-C4A1-44C2-A4B5-47D543F4F0CD}"/>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621312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65126"/>
            <a:ext cx="10426700" cy="856510"/>
          </a:xfrm>
        </p:spPr>
        <p:txBody>
          <a:bodyPr/>
          <a:lstStyle/>
          <a:p>
            <a:pPr algn="ctr"/>
            <a:r>
              <a:rPr lang="en-GB" dirty="0"/>
              <a:t>Little Miss </a:t>
            </a:r>
            <a:r>
              <a:rPr lang="en-GB" dirty="0" err="1"/>
              <a:t>Muffet</a:t>
            </a:r>
            <a:r>
              <a:rPr lang="en-GB" dirty="0"/>
              <a:t> </a:t>
            </a:r>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8777" y="1244660"/>
            <a:ext cx="2314286" cy="2534004"/>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45" y="1221636"/>
            <a:ext cx="2314286" cy="2534004"/>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909" y="1244660"/>
            <a:ext cx="2314286" cy="2534004"/>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190645" y="3955433"/>
            <a:ext cx="2209655" cy="227097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ectangle 8"/>
          <p:cNvSpPr/>
          <p:nvPr/>
        </p:nvSpPr>
        <p:spPr>
          <a:xfrm>
            <a:off x="2861092" y="3955432"/>
            <a:ext cx="2209655" cy="22709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0" name="Rectangle 9"/>
          <p:cNvSpPr/>
          <p:nvPr/>
        </p:nvSpPr>
        <p:spPr>
          <a:xfrm>
            <a:off x="5426909" y="3955432"/>
            <a:ext cx="2209655" cy="22709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1" name="Rectangle 10"/>
          <p:cNvSpPr/>
          <p:nvPr/>
        </p:nvSpPr>
        <p:spPr>
          <a:xfrm>
            <a:off x="7992726" y="1244660"/>
            <a:ext cx="3308759" cy="49704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3" name="TextBox 2"/>
          <p:cNvSpPr txBox="1"/>
          <p:nvPr/>
        </p:nvSpPr>
        <p:spPr>
          <a:xfrm>
            <a:off x="8539838" y="1352151"/>
            <a:ext cx="2188033" cy="369332"/>
          </a:xfrm>
          <a:prstGeom prst="rect">
            <a:avLst/>
          </a:prstGeom>
          <a:noFill/>
        </p:spPr>
        <p:txBody>
          <a:bodyPr wrap="square" rtlCol="0">
            <a:spAutoFit/>
          </a:bodyPr>
          <a:lstStyle/>
          <a:p>
            <a:r>
              <a:rPr lang="en-GB" dirty="0"/>
              <a:t>Kitbag animal choice</a:t>
            </a:r>
          </a:p>
        </p:txBody>
      </p:sp>
      <p:sp>
        <p:nvSpPr>
          <p:cNvPr id="7" name="Footer Placeholder 6">
            <a:extLst>
              <a:ext uri="{FF2B5EF4-FFF2-40B4-BE49-F238E27FC236}">
                <a16:creationId xmlns:a16="http://schemas.microsoft.com/office/drawing/2014/main" id="{3A399B88-E7EF-4255-AF62-EDEA716BDAB0}"/>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135811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537" y="0"/>
            <a:ext cx="9727325" cy="6857999"/>
          </a:xfrm>
          <a:prstGeom prst="rect">
            <a:avLst/>
          </a:prstGeom>
        </p:spPr>
      </p:pic>
      <p:sp>
        <p:nvSpPr>
          <p:cNvPr id="3" name="Footer Placeholder 2">
            <a:extLst>
              <a:ext uri="{FF2B5EF4-FFF2-40B4-BE49-F238E27FC236}">
                <a16:creationId xmlns:a16="http://schemas.microsoft.com/office/drawing/2014/main" id="{990265BA-E03C-4926-AA2C-F6FB5174994E}"/>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368847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65126"/>
            <a:ext cx="10426700" cy="856510"/>
          </a:xfrm>
        </p:spPr>
        <p:txBody>
          <a:bodyPr/>
          <a:lstStyle/>
          <a:p>
            <a:pPr algn="ctr"/>
            <a:r>
              <a:rPr lang="en-GB" dirty="0"/>
              <a:t>Simba</a:t>
            </a:r>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9145" y="1315520"/>
            <a:ext cx="2314286" cy="2534004"/>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2" y="1315520"/>
            <a:ext cx="2314286" cy="2534004"/>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307" y="1315520"/>
            <a:ext cx="2314286" cy="2534004"/>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131852" y="4082780"/>
            <a:ext cx="2209655" cy="227097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2" name="Rectangle 11"/>
          <p:cNvSpPr/>
          <p:nvPr/>
        </p:nvSpPr>
        <p:spPr>
          <a:xfrm>
            <a:off x="7397469" y="4082780"/>
            <a:ext cx="1997148" cy="223806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3" name="Rectangle 12"/>
          <p:cNvSpPr/>
          <p:nvPr/>
        </p:nvSpPr>
        <p:spPr>
          <a:xfrm>
            <a:off x="2564625" y="4082780"/>
            <a:ext cx="2209655" cy="227097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4" name="Rectangle 13"/>
          <p:cNvSpPr/>
          <p:nvPr/>
        </p:nvSpPr>
        <p:spPr>
          <a:xfrm>
            <a:off x="5030772" y="4082780"/>
            <a:ext cx="2209655" cy="22709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grpSp>
        <p:nvGrpSpPr>
          <p:cNvPr id="15" name="Group 14"/>
          <p:cNvGrpSpPr/>
          <p:nvPr/>
        </p:nvGrpSpPr>
        <p:grpSpPr>
          <a:xfrm>
            <a:off x="7397469" y="1315520"/>
            <a:ext cx="1780282" cy="2534004"/>
            <a:chOff x="10798161" y="1056974"/>
            <a:chExt cx="961402" cy="1695450"/>
          </a:xfrm>
        </p:grpSpPr>
        <p:sp>
          <p:nvSpPr>
            <p:cNvPr id="16" name="Text Box 2"/>
            <p:cNvSpPr txBox="1">
              <a:spLocks noChangeArrowheads="1"/>
            </p:cNvSpPr>
            <p:nvPr/>
          </p:nvSpPr>
          <p:spPr bwMode="auto">
            <a:xfrm>
              <a:off x="10798161" y="1056974"/>
              <a:ext cx="961402" cy="1695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1047" y="1146721"/>
              <a:ext cx="246380" cy="1533525"/>
            </a:xfrm>
            <a:prstGeom prst="rect">
              <a:avLst/>
            </a:prstGeom>
            <a:noFill/>
            <a:ln>
              <a:noFill/>
            </a:ln>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4432" y="1146721"/>
              <a:ext cx="238125" cy="1457325"/>
            </a:xfrm>
            <a:prstGeom prst="rect">
              <a:avLst/>
            </a:prstGeom>
            <a:noFill/>
            <a:ln>
              <a:noFill/>
            </a:ln>
          </p:spPr>
        </p:pic>
      </p:grpSp>
      <p:sp>
        <p:nvSpPr>
          <p:cNvPr id="19" name="Rectangle 18"/>
          <p:cNvSpPr/>
          <p:nvPr/>
        </p:nvSpPr>
        <p:spPr>
          <a:xfrm>
            <a:off x="9487003" y="1097932"/>
            <a:ext cx="2396525" cy="52558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9601196" y="1123545"/>
            <a:ext cx="2188033" cy="369332"/>
          </a:xfrm>
          <a:prstGeom prst="rect">
            <a:avLst/>
          </a:prstGeom>
          <a:noFill/>
        </p:spPr>
        <p:txBody>
          <a:bodyPr wrap="square" rtlCol="0">
            <a:spAutoFit/>
          </a:bodyPr>
          <a:lstStyle/>
          <a:p>
            <a:r>
              <a:rPr lang="en-GB" dirty="0"/>
              <a:t>Kitbag animal choice</a:t>
            </a:r>
          </a:p>
        </p:txBody>
      </p:sp>
      <p:sp>
        <p:nvSpPr>
          <p:cNvPr id="3" name="Footer Placeholder 2">
            <a:extLst>
              <a:ext uri="{FF2B5EF4-FFF2-40B4-BE49-F238E27FC236}">
                <a16:creationId xmlns:a16="http://schemas.microsoft.com/office/drawing/2014/main" id="{79CDF2CF-4950-472D-AF1F-D83E26334BE1}"/>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773187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94" y="0"/>
            <a:ext cx="9544934" cy="6858000"/>
          </a:xfrm>
          <a:prstGeom prst="rect">
            <a:avLst/>
          </a:prstGeom>
        </p:spPr>
      </p:pic>
      <p:sp>
        <p:nvSpPr>
          <p:cNvPr id="3" name="Footer Placeholder 2">
            <a:extLst>
              <a:ext uri="{FF2B5EF4-FFF2-40B4-BE49-F238E27FC236}">
                <a16:creationId xmlns:a16="http://schemas.microsoft.com/office/drawing/2014/main" id="{0F7FC54D-DB34-400B-B6F7-962F8A703EF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458162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65126"/>
            <a:ext cx="10426700" cy="856510"/>
          </a:xfrm>
        </p:spPr>
        <p:txBody>
          <a:bodyPr/>
          <a:lstStyle/>
          <a:p>
            <a:pPr algn="ctr"/>
            <a:r>
              <a:rPr lang="en-GB" dirty="0"/>
              <a:t>Charlie Bucket</a:t>
            </a:r>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8419" y="1263218"/>
            <a:ext cx="1736359" cy="1901209"/>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5" y="1263218"/>
            <a:ext cx="1680229" cy="183975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938" y="1263218"/>
            <a:ext cx="1712334" cy="1928495"/>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61340" y="3438358"/>
            <a:ext cx="1575598" cy="20102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ectangle 8"/>
          <p:cNvSpPr/>
          <p:nvPr/>
        </p:nvSpPr>
        <p:spPr>
          <a:xfrm>
            <a:off x="1900556" y="3438358"/>
            <a:ext cx="1524885" cy="20102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0" name="Rectangle 9"/>
          <p:cNvSpPr/>
          <p:nvPr/>
        </p:nvSpPr>
        <p:spPr>
          <a:xfrm>
            <a:off x="3761550" y="3438358"/>
            <a:ext cx="1524885" cy="20102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2" name="Rectangle 11"/>
          <p:cNvSpPr/>
          <p:nvPr/>
        </p:nvSpPr>
        <p:spPr>
          <a:xfrm>
            <a:off x="7150034" y="3438358"/>
            <a:ext cx="1075212" cy="20102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432" y="1263218"/>
            <a:ext cx="1695450" cy="1928495"/>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3" name="Rectangle 12"/>
          <p:cNvSpPr/>
          <p:nvPr/>
        </p:nvSpPr>
        <p:spPr>
          <a:xfrm>
            <a:off x="5471432" y="3438358"/>
            <a:ext cx="1524885" cy="201022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CC"/>
              </a:solidFill>
            </a:endParaRPr>
          </a:p>
        </p:txBody>
      </p:sp>
      <p:grpSp>
        <p:nvGrpSpPr>
          <p:cNvPr id="14" name="Group 13"/>
          <p:cNvGrpSpPr/>
          <p:nvPr/>
        </p:nvGrpSpPr>
        <p:grpSpPr>
          <a:xfrm>
            <a:off x="7263843" y="1277107"/>
            <a:ext cx="961402" cy="1914606"/>
            <a:chOff x="10798161" y="1056974"/>
            <a:chExt cx="961402" cy="1695450"/>
          </a:xfrm>
        </p:grpSpPr>
        <p:sp>
          <p:nvSpPr>
            <p:cNvPr id="15" name="Text Box 2"/>
            <p:cNvSpPr txBox="1">
              <a:spLocks noChangeArrowheads="1"/>
            </p:cNvSpPr>
            <p:nvPr/>
          </p:nvSpPr>
          <p:spPr bwMode="auto">
            <a:xfrm>
              <a:off x="10798161" y="1056974"/>
              <a:ext cx="961402" cy="1695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1047" y="1146721"/>
              <a:ext cx="246380" cy="1533525"/>
            </a:xfrm>
            <a:prstGeom prst="rect">
              <a:avLst/>
            </a:prstGeom>
            <a:noFill/>
            <a:ln>
              <a:noFill/>
            </a:ln>
          </p:spPr>
        </p:pic>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4432" y="1146721"/>
              <a:ext cx="238125" cy="1457325"/>
            </a:xfrm>
            <a:prstGeom prst="rect">
              <a:avLst/>
            </a:prstGeom>
            <a:noFill/>
            <a:ln>
              <a:noFill/>
            </a:ln>
          </p:spPr>
        </p:pic>
      </p:grpSp>
      <p:sp>
        <p:nvSpPr>
          <p:cNvPr id="18" name="Rectangle 17"/>
          <p:cNvSpPr/>
          <p:nvPr/>
        </p:nvSpPr>
        <p:spPr>
          <a:xfrm>
            <a:off x="8806163" y="1032618"/>
            <a:ext cx="2732634" cy="52558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8975501" y="1058229"/>
            <a:ext cx="2258562" cy="369332"/>
          </a:xfrm>
          <a:prstGeom prst="rect">
            <a:avLst/>
          </a:prstGeom>
          <a:noFill/>
        </p:spPr>
        <p:txBody>
          <a:bodyPr wrap="square" rtlCol="0">
            <a:spAutoFit/>
          </a:bodyPr>
          <a:lstStyle/>
          <a:p>
            <a:r>
              <a:rPr lang="en-GB" dirty="0"/>
              <a:t>Kitbag animal choice</a:t>
            </a:r>
          </a:p>
        </p:txBody>
      </p:sp>
      <p:sp>
        <p:nvSpPr>
          <p:cNvPr id="7" name="Footer Placeholder 6">
            <a:extLst>
              <a:ext uri="{FF2B5EF4-FFF2-40B4-BE49-F238E27FC236}">
                <a16:creationId xmlns:a16="http://schemas.microsoft.com/office/drawing/2014/main" id="{838634B2-4411-4182-9DA5-95A19C47C98A}"/>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941614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482" y="-1"/>
            <a:ext cx="8149793" cy="6858001"/>
          </a:xfrm>
          <a:prstGeom prst="rect">
            <a:avLst/>
          </a:prstGeom>
        </p:spPr>
      </p:pic>
      <p:sp>
        <p:nvSpPr>
          <p:cNvPr id="3" name="Footer Placeholder 2">
            <a:extLst>
              <a:ext uri="{FF2B5EF4-FFF2-40B4-BE49-F238E27FC236}">
                <a16:creationId xmlns:a16="http://schemas.microsoft.com/office/drawing/2014/main" id="{407CD3CE-0BFD-4859-8621-9C5BE942AAB9}"/>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421816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a:solidFill>
                  <a:prstClr val="black"/>
                </a:solidFill>
              </a:rPr>
              <a:t>Curriculum for Excellence </a:t>
            </a:r>
            <a:br>
              <a:rPr lang="en-GB" sz="4000" dirty="0">
                <a:solidFill>
                  <a:prstClr val="black"/>
                </a:solidFill>
              </a:rPr>
            </a:br>
            <a:r>
              <a:rPr lang="en-GB" sz="2800" dirty="0">
                <a:solidFill>
                  <a:prstClr val="black"/>
                </a:solidFill>
              </a:rPr>
              <a:t>Mental and Emotional Health and Wellbeing </a:t>
            </a:r>
            <a:br>
              <a:rPr lang="en-GB" sz="4000" dirty="0">
                <a:solidFill>
                  <a:prstClr val="black"/>
                </a:solidFill>
              </a:rPr>
            </a:br>
            <a:endParaRPr lang="en-GB" dirty="0"/>
          </a:p>
        </p:txBody>
      </p:sp>
      <p:sp>
        <p:nvSpPr>
          <p:cNvPr id="3" name="Content Placeholder 2"/>
          <p:cNvSpPr>
            <a:spLocks noGrp="1"/>
          </p:cNvSpPr>
          <p:nvPr>
            <p:ph idx="1"/>
          </p:nvPr>
        </p:nvSpPr>
        <p:spPr/>
        <p:txBody>
          <a:bodyPr/>
          <a:lstStyle/>
          <a:p>
            <a:pPr marL="0" lvl="0" indent="0">
              <a:buNone/>
            </a:pPr>
            <a:r>
              <a:rPr lang="en-GB" sz="2000" dirty="0">
                <a:solidFill>
                  <a:prstClr val="black"/>
                </a:solidFill>
              </a:rPr>
              <a:t>I understand that my feelings and reactions can change depending upon what is happening within and around me. This helps me to understand my own behaviour and the way others behave.</a:t>
            </a:r>
          </a:p>
          <a:p>
            <a:pPr marL="0" lvl="0" indent="0">
              <a:buNone/>
            </a:pPr>
            <a:r>
              <a:rPr lang="en-GB" sz="2000" dirty="0">
                <a:solidFill>
                  <a:prstClr val="black"/>
                </a:solidFill>
              </a:rPr>
              <a:t> HWB 0-04a / HWB 1-04a / HWB 2-04a / HWB 3-04a / HWB 4-04a</a:t>
            </a:r>
          </a:p>
          <a:p>
            <a:pPr marL="0" lvl="0" indent="0">
              <a:buNone/>
            </a:pPr>
            <a:endParaRPr lang="en-GB" sz="2000" dirty="0">
              <a:solidFill>
                <a:prstClr val="black"/>
              </a:solidFill>
            </a:endParaRPr>
          </a:p>
          <a:p>
            <a:pPr marL="0" lvl="0" indent="0">
              <a:buNone/>
            </a:pPr>
            <a:r>
              <a:rPr lang="en-GB" sz="2000" dirty="0">
                <a:solidFill>
                  <a:prstClr val="black"/>
                </a:solidFill>
              </a:rPr>
              <a:t>I know that friendship, caring, sharing, fairness, equality and love are important in building positive relationships. As I develop and value relationships, I care and show respect for myself and others.</a:t>
            </a:r>
          </a:p>
          <a:p>
            <a:pPr marL="0" lvl="0" indent="0">
              <a:buNone/>
            </a:pPr>
            <a:r>
              <a:rPr lang="en-GB" sz="2000" dirty="0">
                <a:solidFill>
                  <a:prstClr val="black"/>
                </a:solidFill>
              </a:rPr>
              <a:t>HWB 0-05a / HWB 1-05a / HWB 2-05a / HWB 3-05a / HWB 4-05a</a:t>
            </a:r>
          </a:p>
          <a:p>
            <a:pPr marL="0" lvl="0" indent="0">
              <a:buNone/>
            </a:pPr>
            <a:endParaRPr lang="en-GB" sz="2000" dirty="0">
              <a:solidFill>
                <a:prstClr val="black"/>
              </a:solidFill>
            </a:endParaRPr>
          </a:p>
          <a:p>
            <a:pPr marL="0" lvl="0" indent="0">
              <a:buNone/>
            </a:pPr>
            <a:r>
              <a:rPr lang="en-GB" sz="2000" dirty="0">
                <a:solidFill>
                  <a:prstClr val="black"/>
                </a:solidFill>
              </a:rPr>
              <a:t>I understand the importance of mental wellbeing and that this can be fostered and strengthened through personal coping skills and positive relationships. I know that it is not always possible to enjoy good mental health and that if this happens there is support available.</a:t>
            </a:r>
          </a:p>
          <a:p>
            <a:pPr marL="0" lvl="0" indent="0">
              <a:buNone/>
            </a:pPr>
            <a:r>
              <a:rPr lang="en-GB" sz="2000" dirty="0">
                <a:solidFill>
                  <a:prstClr val="black"/>
                </a:solidFill>
              </a:rPr>
              <a:t>HWB 0-06a / HWB 1-06a / HWB 2-06a / HWB 3-06a / HWB 4-06a</a:t>
            </a:r>
          </a:p>
          <a:p>
            <a:endParaRPr lang="en-GB" dirty="0"/>
          </a:p>
        </p:txBody>
      </p:sp>
      <p:sp>
        <p:nvSpPr>
          <p:cNvPr id="4" name="Footer Placeholder 3">
            <a:extLst>
              <a:ext uri="{FF2B5EF4-FFF2-40B4-BE49-F238E27FC236}">
                <a16:creationId xmlns:a16="http://schemas.microsoft.com/office/drawing/2014/main" id="{BED7D43F-538A-483D-9A2E-68135B0C9C2B}"/>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733866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65126"/>
            <a:ext cx="10426700" cy="856510"/>
          </a:xfrm>
        </p:spPr>
        <p:txBody>
          <a:bodyPr/>
          <a:lstStyle/>
          <a:p>
            <a:pPr algn="ctr"/>
            <a:r>
              <a:rPr lang="en-GB" dirty="0"/>
              <a:t>Little Red Riding Hood</a:t>
            </a:r>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0682" y="1344987"/>
            <a:ext cx="1736359" cy="1901209"/>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5" y="1368135"/>
            <a:ext cx="1680229" cy="183975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601" y="1344987"/>
            <a:ext cx="1712334" cy="1928495"/>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86985" y="3246196"/>
            <a:ext cx="1575598" cy="20102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ectangle 8"/>
          <p:cNvSpPr/>
          <p:nvPr/>
        </p:nvSpPr>
        <p:spPr>
          <a:xfrm>
            <a:off x="1839520" y="3296630"/>
            <a:ext cx="1524885" cy="20102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0" name="Rectangle 9"/>
          <p:cNvSpPr/>
          <p:nvPr/>
        </p:nvSpPr>
        <p:spPr>
          <a:xfrm>
            <a:off x="3541342" y="3323916"/>
            <a:ext cx="1524885" cy="20102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2" name="Rectangle 11"/>
          <p:cNvSpPr/>
          <p:nvPr/>
        </p:nvSpPr>
        <p:spPr>
          <a:xfrm>
            <a:off x="6964835" y="3323916"/>
            <a:ext cx="1340161" cy="20102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6495" y="1368135"/>
            <a:ext cx="1695450" cy="1928495"/>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3" name="Rectangle 12"/>
          <p:cNvSpPr/>
          <p:nvPr/>
        </p:nvSpPr>
        <p:spPr>
          <a:xfrm>
            <a:off x="5272935" y="3349315"/>
            <a:ext cx="1524885" cy="201022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CC"/>
              </a:solidFill>
            </a:endParaRPr>
          </a:p>
        </p:txBody>
      </p:sp>
      <p:grpSp>
        <p:nvGrpSpPr>
          <p:cNvPr id="14" name="Group 13"/>
          <p:cNvGrpSpPr/>
          <p:nvPr/>
        </p:nvGrpSpPr>
        <p:grpSpPr>
          <a:xfrm>
            <a:off x="7035505" y="1420580"/>
            <a:ext cx="1210942" cy="1825616"/>
            <a:chOff x="0" y="0"/>
            <a:chExt cx="961402" cy="1695450"/>
          </a:xfrm>
        </p:grpSpPr>
        <p:sp>
          <p:nvSpPr>
            <p:cNvPr id="15" name="Text Box 21"/>
            <p:cNvSpPr txBox="1">
              <a:spLocks noChangeArrowheads="1"/>
            </p:cNvSpPr>
            <p:nvPr/>
          </p:nvSpPr>
          <p:spPr bwMode="auto">
            <a:xfrm>
              <a:off x="0" y="0"/>
              <a:ext cx="961402" cy="1695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endParaRPr lang="en-GB"/>
            </a:p>
          </p:txBody>
        </p:sp>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886" y="89747"/>
              <a:ext cx="246380" cy="1533525"/>
            </a:xfrm>
            <a:prstGeom prst="rect">
              <a:avLst/>
            </a:prstGeom>
            <a:noFill/>
            <a:ln>
              <a:noFill/>
            </a:ln>
          </p:spPr>
        </p:pic>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71" y="89747"/>
              <a:ext cx="238125" cy="1457325"/>
            </a:xfrm>
            <a:prstGeom prst="rect">
              <a:avLst/>
            </a:prstGeom>
            <a:noFill/>
            <a:ln>
              <a:noFill/>
            </a:ln>
          </p:spPr>
        </p:pic>
      </p:grpSp>
      <p:sp>
        <p:nvSpPr>
          <p:cNvPr id="18" name="Rectangle 17"/>
          <p:cNvSpPr/>
          <p:nvPr/>
        </p:nvSpPr>
        <p:spPr>
          <a:xfrm>
            <a:off x="8806163" y="1032618"/>
            <a:ext cx="2732634" cy="52558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040817" y="1058229"/>
            <a:ext cx="2258562" cy="369332"/>
          </a:xfrm>
          <a:prstGeom prst="rect">
            <a:avLst/>
          </a:prstGeom>
          <a:noFill/>
        </p:spPr>
        <p:txBody>
          <a:bodyPr wrap="square" rtlCol="0">
            <a:spAutoFit/>
          </a:bodyPr>
          <a:lstStyle/>
          <a:p>
            <a:r>
              <a:rPr lang="en-GB" dirty="0"/>
              <a:t>Kitbag animal choice</a:t>
            </a:r>
          </a:p>
        </p:txBody>
      </p:sp>
      <p:sp>
        <p:nvSpPr>
          <p:cNvPr id="7" name="Footer Placeholder 6">
            <a:extLst>
              <a:ext uri="{FF2B5EF4-FFF2-40B4-BE49-F238E27FC236}">
                <a16:creationId xmlns:a16="http://schemas.microsoft.com/office/drawing/2014/main" id="{6DC69703-5AAE-4F70-AFAB-849D8B2B9BE7}"/>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829487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0"/>
            <a:ext cx="9356270" cy="6858000"/>
          </a:xfrm>
          <a:prstGeom prst="rect">
            <a:avLst/>
          </a:prstGeom>
        </p:spPr>
      </p:pic>
      <p:sp>
        <p:nvSpPr>
          <p:cNvPr id="2" name="Footer Placeholder 1">
            <a:extLst>
              <a:ext uri="{FF2B5EF4-FFF2-40B4-BE49-F238E27FC236}">
                <a16:creationId xmlns:a16="http://schemas.microsoft.com/office/drawing/2014/main" id="{8188CCD8-EE13-44AF-AB76-5C5881641662}"/>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4193025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48" y="275222"/>
            <a:ext cx="10426700" cy="856510"/>
          </a:xfrm>
        </p:spPr>
        <p:txBody>
          <a:bodyPr/>
          <a:lstStyle/>
          <a:p>
            <a:pPr algn="ctr"/>
            <a:r>
              <a:rPr lang="en-GB" dirty="0"/>
              <a:t>Old Man</a:t>
            </a:r>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0026" y="1234554"/>
            <a:ext cx="1235041" cy="1405811"/>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89" y="1240895"/>
            <a:ext cx="1262672" cy="138255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655" y="1262432"/>
            <a:ext cx="1341931" cy="1395667"/>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180657" y="2732608"/>
            <a:ext cx="1262672" cy="309369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ectangle 8"/>
          <p:cNvSpPr/>
          <p:nvPr/>
        </p:nvSpPr>
        <p:spPr>
          <a:xfrm>
            <a:off x="1507970" y="2725108"/>
            <a:ext cx="1235041" cy="309369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049" y="1262432"/>
            <a:ext cx="1268044" cy="137413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4" name="Rectangle 13"/>
          <p:cNvSpPr/>
          <p:nvPr/>
        </p:nvSpPr>
        <p:spPr>
          <a:xfrm>
            <a:off x="4144701" y="2743187"/>
            <a:ext cx="1235041" cy="30936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5" name="Rectangle 14"/>
          <p:cNvSpPr/>
          <p:nvPr/>
        </p:nvSpPr>
        <p:spPr>
          <a:xfrm>
            <a:off x="2812052" y="2725108"/>
            <a:ext cx="1235041" cy="309369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6" name="Rectangle 15"/>
          <p:cNvSpPr/>
          <p:nvPr/>
        </p:nvSpPr>
        <p:spPr>
          <a:xfrm>
            <a:off x="6899856" y="2785585"/>
            <a:ext cx="1050941" cy="30332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148" y="1271886"/>
            <a:ext cx="1432151" cy="1395236"/>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7" name="Rectangle 16"/>
          <p:cNvSpPr/>
          <p:nvPr/>
        </p:nvSpPr>
        <p:spPr>
          <a:xfrm>
            <a:off x="5517823" y="2717609"/>
            <a:ext cx="1243952" cy="31086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grpSp>
        <p:nvGrpSpPr>
          <p:cNvPr id="21" name="Group 20"/>
          <p:cNvGrpSpPr/>
          <p:nvPr/>
        </p:nvGrpSpPr>
        <p:grpSpPr>
          <a:xfrm>
            <a:off x="6989395" y="1234553"/>
            <a:ext cx="961402" cy="1423546"/>
            <a:chOff x="10798161" y="1056974"/>
            <a:chExt cx="961402" cy="1695450"/>
          </a:xfrm>
        </p:grpSpPr>
        <p:sp>
          <p:nvSpPr>
            <p:cNvPr id="22" name="Text Box 2"/>
            <p:cNvSpPr txBox="1">
              <a:spLocks noChangeArrowheads="1"/>
            </p:cNvSpPr>
            <p:nvPr/>
          </p:nvSpPr>
          <p:spPr bwMode="auto">
            <a:xfrm>
              <a:off x="10798161" y="1056974"/>
              <a:ext cx="961402" cy="1695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3" name="Picture 2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1047" y="1146721"/>
              <a:ext cx="246380" cy="1533525"/>
            </a:xfrm>
            <a:prstGeom prst="rect">
              <a:avLst/>
            </a:prstGeom>
            <a:noFill/>
            <a:ln>
              <a:noFill/>
            </a:ln>
          </p:spPr>
        </p:pic>
        <p:pic>
          <p:nvPicPr>
            <p:cNvPr id="24" name="Picture 2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4432" y="1146721"/>
              <a:ext cx="238125" cy="1457325"/>
            </a:xfrm>
            <a:prstGeom prst="rect">
              <a:avLst/>
            </a:prstGeom>
            <a:noFill/>
            <a:ln>
              <a:noFill/>
            </a:ln>
          </p:spPr>
        </p:pic>
      </p:grpSp>
      <p:sp>
        <p:nvSpPr>
          <p:cNvPr id="18" name="Rectangle 17"/>
          <p:cNvSpPr/>
          <p:nvPr/>
        </p:nvSpPr>
        <p:spPr>
          <a:xfrm>
            <a:off x="8589110" y="885661"/>
            <a:ext cx="2732634" cy="52558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8861198" y="911268"/>
            <a:ext cx="2258562" cy="369332"/>
          </a:xfrm>
          <a:prstGeom prst="rect">
            <a:avLst/>
          </a:prstGeom>
          <a:noFill/>
        </p:spPr>
        <p:txBody>
          <a:bodyPr wrap="square" rtlCol="0">
            <a:spAutoFit/>
          </a:bodyPr>
          <a:lstStyle/>
          <a:p>
            <a:r>
              <a:rPr lang="en-GB" dirty="0"/>
              <a:t>Kitbag animal choice</a:t>
            </a:r>
          </a:p>
        </p:txBody>
      </p:sp>
      <p:sp>
        <p:nvSpPr>
          <p:cNvPr id="8" name="Footer Placeholder 7">
            <a:extLst>
              <a:ext uri="{FF2B5EF4-FFF2-40B4-BE49-F238E27FC236}">
                <a16:creationId xmlns:a16="http://schemas.microsoft.com/office/drawing/2014/main" id="{0CFF0831-DA4C-4D6B-8481-09C3909B6453}"/>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011660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0"/>
            <a:ext cx="6792079" cy="6858000"/>
          </a:xfrm>
          <a:prstGeom prst="rect">
            <a:avLst/>
          </a:prstGeom>
        </p:spPr>
      </p:pic>
      <p:sp>
        <p:nvSpPr>
          <p:cNvPr id="3" name="Footer Placeholder 2">
            <a:extLst>
              <a:ext uri="{FF2B5EF4-FFF2-40B4-BE49-F238E27FC236}">
                <a16:creationId xmlns:a16="http://schemas.microsoft.com/office/drawing/2014/main" id="{FA2A4C50-D2E3-4BFA-83D4-33EDF63E35B6}"/>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404627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48" y="275222"/>
            <a:ext cx="10426700" cy="856510"/>
          </a:xfrm>
        </p:spPr>
        <p:txBody>
          <a:bodyPr/>
          <a:lstStyle/>
          <a:p>
            <a:pPr algn="ctr"/>
            <a:r>
              <a:rPr lang="en-GB" dirty="0"/>
              <a:t>Little girl in bed</a:t>
            </a:r>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9815" y="1240895"/>
            <a:ext cx="1235041" cy="1405811"/>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80" y="1240895"/>
            <a:ext cx="1262672" cy="138255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3798" y="1266810"/>
            <a:ext cx="1341931" cy="1395667"/>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126462" y="2732608"/>
            <a:ext cx="1262672" cy="309369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9" name="Rectangle 8"/>
          <p:cNvSpPr/>
          <p:nvPr/>
        </p:nvSpPr>
        <p:spPr>
          <a:xfrm>
            <a:off x="1462402" y="2755869"/>
            <a:ext cx="1235041" cy="309369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305" y="1265867"/>
            <a:ext cx="1268044" cy="1374130"/>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4" name="Rectangle 13"/>
          <p:cNvSpPr/>
          <p:nvPr/>
        </p:nvSpPr>
        <p:spPr>
          <a:xfrm>
            <a:off x="4153798" y="2797555"/>
            <a:ext cx="1235041" cy="30936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5" name="Rectangle 14"/>
          <p:cNvSpPr/>
          <p:nvPr/>
        </p:nvSpPr>
        <p:spPr>
          <a:xfrm>
            <a:off x="2795305" y="2755869"/>
            <a:ext cx="1235041" cy="309369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6" name="Rectangle 15"/>
          <p:cNvSpPr/>
          <p:nvPr/>
        </p:nvSpPr>
        <p:spPr>
          <a:xfrm>
            <a:off x="7032868" y="2849904"/>
            <a:ext cx="983448" cy="30936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0716" y="1280639"/>
            <a:ext cx="1432151" cy="1395236"/>
          </a:xfrm>
          <a:prstGeom prst="rect">
            <a:avLst/>
          </a:prstGeom>
          <a:noFill/>
          <a:ln>
            <a:noFill/>
          </a:ln>
          <a:effectLst/>
          <a:extLst>
            <a:ext uri="{909E8E84-426E-40dd-AFC4-6F175D3DCCD1}">
              <a14:hiddenFill xmlns="" xmlns:a14="http://schemas.microsoft.com/office/drawing/2010/main">
                <a:solidFill>
                  <a:srgbClr val="00CCCC"/>
                </a:solidFill>
              </a14:hiddenFill>
            </a:ext>
            <a:ext uri="{91240B29-F687-4f45-9708-019B960494DF}">
              <a14:hiddenLine xmlns="" xmlns:a14="http://schemas.microsoft.com/office/drawing/2010/main" w="12700" cap="sq">
                <a:solidFill>
                  <a:srgbClr val="FFFFFF"/>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7" name="Rectangle 16"/>
          <p:cNvSpPr/>
          <p:nvPr/>
        </p:nvSpPr>
        <p:spPr>
          <a:xfrm>
            <a:off x="5610153" y="2849904"/>
            <a:ext cx="1235041" cy="30936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grpSp>
        <p:nvGrpSpPr>
          <p:cNvPr id="18" name="Group 17"/>
          <p:cNvGrpSpPr/>
          <p:nvPr/>
        </p:nvGrpSpPr>
        <p:grpSpPr>
          <a:xfrm>
            <a:off x="7054913" y="1265867"/>
            <a:ext cx="961402" cy="1410008"/>
            <a:chOff x="10798161" y="1056974"/>
            <a:chExt cx="961402" cy="1695450"/>
          </a:xfrm>
        </p:grpSpPr>
        <p:sp>
          <p:nvSpPr>
            <p:cNvPr id="19" name="Text Box 2"/>
            <p:cNvSpPr txBox="1">
              <a:spLocks noChangeArrowheads="1"/>
            </p:cNvSpPr>
            <p:nvPr/>
          </p:nvSpPr>
          <p:spPr bwMode="auto">
            <a:xfrm>
              <a:off x="10798161" y="1056974"/>
              <a:ext cx="961402" cy="1695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6000"/>
                </a:lnSpc>
                <a:spcAft>
                  <a:spcPts val="800"/>
                </a:spcAft>
              </a:pP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 name="Picture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1047" y="1146721"/>
              <a:ext cx="246380" cy="1533525"/>
            </a:xfrm>
            <a:prstGeom prst="rect">
              <a:avLst/>
            </a:prstGeom>
            <a:noFill/>
            <a:ln>
              <a:noFill/>
            </a:ln>
          </p:spPr>
        </p:pic>
        <p:pic>
          <p:nvPicPr>
            <p:cNvPr id="21" name="Picture 2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4432" y="1146721"/>
              <a:ext cx="238125" cy="1457325"/>
            </a:xfrm>
            <a:prstGeom prst="rect">
              <a:avLst/>
            </a:prstGeom>
            <a:noFill/>
            <a:ln>
              <a:noFill/>
            </a:ln>
          </p:spPr>
        </p:pic>
      </p:grpSp>
      <p:sp>
        <p:nvSpPr>
          <p:cNvPr id="22" name="Rectangle 21"/>
          <p:cNvSpPr/>
          <p:nvPr/>
        </p:nvSpPr>
        <p:spPr>
          <a:xfrm>
            <a:off x="8658114" y="999961"/>
            <a:ext cx="2732634" cy="52558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8975501" y="1025571"/>
            <a:ext cx="2258562" cy="369332"/>
          </a:xfrm>
          <a:prstGeom prst="rect">
            <a:avLst/>
          </a:prstGeom>
          <a:noFill/>
        </p:spPr>
        <p:txBody>
          <a:bodyPr wrap="square" rtlCol="0">
            <a:spAutoFit/>
          </a:bodyPr>
          <a:lstStyle/>
          <a:p>
            <a:r>
              <a:rPr lang="en-GB" dirty="0"/>
              <a:t>Kitbag animal choice</a:t>
            </a:r>
          </a:p>
        </p:txBody>
      </p:sp>
      <p:sp>
        <p:nvSpPr>
          <p:cNvPr id="8" name="Footer Placeholder 7">
            <a:extLst>
              <a:ext uri="{FF2B5EF4-FFF2-40B4-BE49-F238E27FC236}">
                <a16:creationId xmlns:a16="http://schemas.microsoft.com/office/drawing/2014/main" id="{079AD453-D8B2-4A03-8AC9-3C846D3C83CA}"/>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61936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808" y="0"/>
            <a:ext cx="9014778" cy="6858000"/>
          </a:xfrm>
          <a:prstGeom prst="rect">
            <a:avLst/>
          </a:prstGeom>
        </p:spPr>
      </p:pic>
      <p:sp>
        <p:nvSpPr>
          <p:cNvPr id="3" name="Footer Placeholder 2">
            <a:extLst>
              <a:ext uri="{FF2B5EF4-FFF2-40B4-BE49-F238E27FC236}">
                <a16:creationId xmlns:a16="http://schemas.microsoft.com/office/drawing/2014/main" id="{26903BEE-E84D-4B1A-A376-7B2D33293107}"/>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26233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How Other People Think</a:t>
            </a:r>
          </a:p>
        </p:txBody>
      </p:sp>
      <p:sp>
        <p:nvSpPr>
          <p:cNvPr id="3" name="Content Placeholder 2"/>
          <p:cNvSpPr>
            <a:spLocks noGrp="1"/>
          </p:cNvSpPr>
          <p:nvPr>
            <p:ph idx="1"/>
          </p:nvPr>
        </p:nvSpPr>
        <p:spPr/>
        <p:txBody>
          <a:bodyPr>
            <a:normAutofit/>
          </a:bodyPr>
          <a:lstStyle/>
          <a:p>
            <a:r>
              <a:rPr lang="en-GB" sz="2400" dirty="0"/>
              <a:t>Look at the ‘Recognising Emotions in Others’ power point. </a:t>
            </a:r>
            <a:r>
              <a:rPr lang="en-GB" sz="2400" dirty="0">
                <a:solidFill>
                  <a:srgbClr val="FF0000"/>
                </a:solidFill>
              </a:rPr>
              <a:t>(Resource 18)</a:t>
            </a:r>
          </a:p>
          <a:p>
            <a:r>
              <a:rPr lang="en-GB" sz="2400" dirty="0"/>
              <a:t>The Emotion Talks Framework can be used to help pupils understand that other people have different thoughts from their own.</a:t>
            </a:r>
          </a:p>
          <a:p>
            <a:r>
              <a:rPr lang="en-GB" sz="2400" dirty="0"/>
              <a:t>Using 2 Emotion Talks board compare how both people will be feeling in the following pictures (choose most appropriate or create your own).</a:t>
            </a:r>
          </a:p>
          <a:p>
            <a:r>
              <a:rPr lang="en-GB" sz="2400" dirty="0"/>
              <a:t>The slides could be printed out for groups to discuss.</a:t>
            </a:r>
          </a:p>
          <a:p>
            <a:r>
              <a:rPr lang="en-GB" sz="2400" dirty="0"/>
              <a:t>The </a:t>
            </a:r>
            <a:r>
              <a:rPr lang="en-GB" sz="2400" dirty="0">
                <a:solidFill>
                  <a:schemeClr val="accent1">
                    <a:lumMod val="60000"/>
                    <a:lumOff val="40000"/>
                  </a:schemeClr>
                </a:solidFill>
              </a:rPr>
              <a:t>yellow</a:t>
            </a:r>
            <a:r>
              <a:rPr lang="en-GB" sz="2400" dirty="0"/>
              <a:t> Emotion Talks trigger should be highlighted again </a:t>
            </a:r>
          </a:p>
        </p:txBody>
      </p:sp>
      <p:sp>
        <p:nvSpPr>
          <p:cNvPr id="4" name="Footer Placeholder 3">
            <a:extLst>
              <a:ext uri="{FF2B5EF4-FFF2-40B4-BE49-F238E27FC236}">
                <a16:creationId xmlns:a16="http://schemas.microsoft.com/office/drawing/2014/main" id="{8CA3FC14-9FD1-44CB-92CB-0BC5E8C4EDFD}"/>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209697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normAutofit/>
          </a:bodyPr>
          <a:lstStyle/>
          <a:p>
            <a:pPr algn="ctr"/>
            <a:r>
              <a:rPr lang="en-GB" sz="2800" b="1" dirty="0">
                <a:solidFill>
                  <a:srgbClr val="FFFF00"/>
                </a:solidFill>
              </a:rPr>
              <a:t>What happened </a:t>
            </a:r>
            <a:r>
              <a:rPr lang="en-GB" sz="2800" dirty="0"/>
              <a:t>- I went to Jenny’s birthday party. It was so much fun. </a:t>
            </a:r>
            <a:br>
              <a:rPr lang="en-GB" sz="2800" dirty="0"/>
            </a:br>
            <a:r>
              <a:rPr lang="en-GB" sz="2800" dirty="0"/>
              <a:t>I blew out the candles on the cake before she could.  </a:t>
            </a:r>
          </a:p>
        </p:txBody>
      </p:sp>
      <p:sp>
        <p:nvSpPr>
          <p:cNvPr id="4" name="Text Placeholder 3"/>
          <p:cNvSpPr>
            <a:spLocks noGrp="1"/>
          </p:cNvSpPr>
          <p:nvPr>
            <p:ph type="body" idx="1"/>
          </p:nvPr>
        </p:nvSpPr>
        <p:spPr>
          <a:xfrm>
            <a:off x="839788" y="1681163"/>
            <a:ext cx="5157787" cy="376237"/>
          </a:xfrm>
        </p:spPr>
        <p:txBody>
          <a:bodyPr>
            <a:normAutofit fontScale="92500" lnSpcReduction="10000"/>
          </a:bodyPr>
          <a:lstStyle/>
          <a:p>
            <a:pPr algn="ctr"/>
            <a:r>
              <a:rPr lang="en-GB" dirty="0"/>
              <a:t>Me </a:t>
            </a:r>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253589"/>
            <a:ext cx="5157787" cy="3739883"/>
          </a:xfrm>
        </p:spPr>
      </p:pic>
      <p:sp>
        <p:nvSpPr>
          <p:cNvPr id="6" name="Text Placeholder 5"/>
          <p:cNvSpPr>
            <a:spLocks noGrp="1"/>
          </p:cNvSpPr>
          <p:nvPr>
            <p:ph type="body" sz="quarter" idx="3"/>
          </p:nvPr>
        </p:nvSpPr>
        <p:spPr>
          <a:xfrm>
            <a:off x="6172200" y="1681163"/>
            <a:ext cx="5183188" cy="376237"/>
          </a:xfrm>
        </p:spPr>
        <p:txBody>
          <a:bodyPr>
            <a:normAutofit fontScale="92500" lnSpcReduction="10000"/>
          </a:bodyPr>
          <a:lstStyle/>
          <a:p>
            <a:pPr algn="ctr"/>
            <a:r>
              <a:rPr lang="en-GB" dirty="0"/>
              <a:t>Jenny</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76357" y="2057400"/>
            <a:ext cx="4245428" cy="4132263"/>
          </a:xfrm>
        </p:spPr>
      </p:pic>
      <p:sp>
        <p:nvSpPr>
          <p:cNvPr id="3" name="Footer Placeholder 2">
            <a:extLst>
              <a:ext uri="{FF2B5EF4-FFF2-40B4-BE49-F238E27FC236}">
                <a16:creationId xmlns:a16="http://schemas.microsoft.com/office/drawing/2014/main" id="{D5B6A486-463B-421D-A460-637DF8409D7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788652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noAutofit/>
          </a:bodyPr>
          <a:lstStyle/>
          <a:p>
            <a:pPr algn="ctr"/>
            <a:r>
              <a:rPr lang="en-GB" sz="2800" b="1" dirty="0">
                <a:solidFill>
                  <a:srgbClr val="FFFF00"/>
                </a:solidFill>
              </a:rPr>
              <a:t>What happened </a:t>
            </a:r>
            <a:r>
              <a:rPr lang="en-GB" sz="2800" dirty="0"/>
              <a:t>- Lisa was taking ages on the slide. I pushed her out of the way so I could have a turn. The slide is so much fun!</a:t>
            </a:r>
          </a:p>
        </p:txBody>
      </p:sp>
      <p:sp>
        <p:nvSpPr>
          <p:cNvPr id="4" name="Text Placeholder 3"/>
          <p:cNvSpPr>
            <a:spLocks noGrp="1"/>
          </p:cNvSpPr>
          <p:nvPr>
            <p:ph type="body" idx="1"/>
          </p:nvPr>
        </p:nvSpPr>
        <p:spPr>
          <a:xfrm>
            <a:off x="839788" y="1681163"/>
            <a:ext cx="5157787" cy="376237"/>
          </a:xfrm>
        </p:spPr>
        <p:txBody>
          <a:bodyPr>
            <a:normAutofit fontScale="92500" lnSpcReduction="10000"/>
          </a:bodyPr>
          <a:lstStyle/>
          <a:p>
            <a:pPr algn="ctr"/>
            <a:r>
              <a:rPr lang="en-GB" dirty="0"/>
              <a:t>Me </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142" y="2383971"/>
            <a:ext cx="5353433" cy="3675783"/>
          </a:xfrm>
        </p:spPr>
      </p:pic>
      <p:sp>
        <p:nvSpPr>
          <p:cNvPr id="6" name="Text Placeholder 5"/>
          <p:cNvSpPr>
            <a:spLocks noGrp="1"/>
          </p:cNvSpPr>
          <p:nvPr>
            <p:ph type="body" sz="quarter" idx="3"/>
          </p:nvPr>
        </p:nvSpPr>
        <p:spPr>
          <a:xfrm>
            <a:off x="6172200" y="1681163"/>
            <a:ext cx="5183188" cy="376237"/>
          </a:xfrm>
        </p:spPr>
        <p:txBody>
          <a:bodyPr>
            <a:normAutofit fontScale="92500" lnSpcReduction="10000"/>
          </a:bodyPr>
          <a:lstStyle/>
          <a:p>
            <a:pPr algn="ctr"/>
            <a:r>
              <a:rPr lang="en-GB" dirty="0"/>
              <a:t>Lisa</a:t>
            </a:r>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383971"/>
            <a:ext cx="5183188" cy="3684681"/>
          </a:xfrm>
        </p:spPr>
      </p:pic>
      <p:sp>
        <p:nvSpPr>
          <p:cNvPr id="3" name="Footer Placeholder 2">
            <a:extLst>
              <a:ext uri="{FF2B5EF4-FFF2-40B4-BE49-F238E27FC236}">
                <a16:creationId xmlns:a16="http://schemas.microsoft.com/office/drawing/2014/main" id="{A5509E4C-4967-47C9-83AA-2FDA55EE8F0A}"/>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4505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noAutofit/>
          </a:bodyPr>
          <a:lstStyle/>
          <a:p>
            <a:pPr algn="ctr"/>
            <a:r>
              <a:rPr lang="en-GB" sz="2800" b="1" dirty="0">
                <a:solidFill>
                  <a:srgbClr val="FFFF00"/>
                </a:solidFill>
              </a:rPr>
              <a:t>What happened </a:t>
            </a:r>
            <a:r>
              <a:rPr lang="en-GB" sz="2800" dirty="0"/>
              <a:t> - Mum put my Christmas presents under the tree. I was so excited I opened them straight away. </a:t>
            </a:r>
          </a:p>
        </p:txBody>
      </p:sp>
      <p:sp>
        <p:nvSpPr>
          <p:cNvPr id="4" name="Text Placeholder 3"/>
          <p:cNvSpPr>
            <a:spLocks noGrp="1"/>
          </p:cNvSpPr>
          <p:nvPr>
            <p:ph type="body" idx="1"/>
          </p:nvPr>
        </p:nvSpPr>
        <p:spPr>
          <a:xfrm>
            <a:off x="839788" y="1681163"/>
            <a:ext cx="5157787" cy="376237"/>
          </a:xfrm>
        </p:spPr>
        <p:txBody>
          <a:bodyPr>
            <a:normAutofit fontScale="92500" lnSpcReduction="10000"/>
          </a:bodyPr>
          <a:lstStyle/>
          <a:p>
            <a:pPr algn="ctr"/>
            <a:r>
              <a:rPr lang="en-GB" dirty="0"/>
              <a:t>Mum</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10383" y="2505075"/>
            <a:ext cx="3816596" cy="3684588"/>
          </a:xfrm>
        </p:spPr>
      </p:pic>
      <p:sp>
        <p:nvSpPr>
          <p:cNvPr id="6" name="Text Placeholder 5"/>
          <p:cNvSpPr>
            <a:spLocks noGrp="1"/>
          </p:cNvSpPr>
          <p:nvPr>
            <p:ph type="body" sz="quarter" idx="3"/>
          </p:nvPr>
        </p:nvSpPr>
        <p:spPr>
          <a:xfrm>
            <a:off x="6172200" y="1681163"/>
            <a:ext cx="5183188" cy="376237"/>
          </a:xfrm>
        </p:spPr>
        <p:txBody>
          <a:bodyPr>
            <a:normAutofit fontScale="92500" lnSpcReduction="10000"/>
          </a:bodyPr>
          <a:lstStyle/>
          <a:p>
            <a:pPr algn="ctr"/>
            <a:r>
              <a:rPr lang="en-GB" dirty="0"/>
              <a:t>Me</a:t>
            </a:r>
          </a:p>
        </p:txBody>
      </p:sp>
      <p:pic>
        <p:nvPicPr>
          <p:cNvPr id="14" name="Content Placeholder 1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620719"/>
            <a:ext cx="5183188" cy="3453299"/>
          </a:xfrm>
        </p:spPr>
      </p:pic>
      <p:sp>
        <p:nvSpPr>
          <p:cNvPr id="3" name="Footer Placeholder 2">
            <a:extLst>
              <a:ext uri="{FF2B5EF4-FFF2-40B4-BE49-F238E27FC236}">
                <a16:creationId xmlns:a16="http://schemas.microsoft.com/office/drawing/2014/main" id="{FCC8DE05-1AFE-44FE-8F67-F417AFF62F4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87287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6089"/>
          </a:xfrm>
        </p:spPr>
        <p:txBody>
          <a:bodyPr/>
          <a:lstStyle/>
          <a:p>
            <a:pPr algn="ctr"/>
            <a:r>
              <a:rPr lang="en-GB" dirty="0"/>
              <a:t>Introduction</a:t>
            </a:r>
          </a:p>
        </p:txBody>
      </p:sp>
      <p:sp>
        <p:nvSpPr>
          <p:cNvPr id="3" name="Content Placeholder 2"/>
          <p:cNvSpPr>
            <a:spLocks noGrp="1"/>
          </p:cNvSpPr>
          <p:nvPr>
            <p:ph idx="1"/>
          </p:nvPr>
        </p:nvSpPr>
        <p:spPr>
          <a:xfrm>
            <a:off x="838200" y="1551214"/>
            <a:ext cx="10515600" cy="4980215"/>
          </a:xfrm>
        </p:spPr>
        <p:txBody>
          <a:bodyPr>
            <a:normAutofit lnSpcReduction="10000"/>
          </a:bodyPr>
          <a:lstStyle/>
          <a:p>
            <a:pPr marL="0" indent="0">
              <a:buNone/>
            </a:pPr>
            <a:r>
              <a:rPr lang="en-GB" sz="2400" dirty="0">
                <a:solidFill>
                  <a:srgbClr val="FF0000"/>
                </a:solidFill>
              </a:rPr>
              <a:t>1</a:t>
            </a:r>
            <a:r>
              <a:rPr lang="en-GB" sz="2400" b="1" u="sng" dirty="0">
                <a:solidFill>
                  <a:srgbClr val="FF0000"/>
                </a:solidFill>
              </a:rPr>
              <a:t>. Watch all or part of ‘Inside Out’ video </a:t>
            </a:r>
            <a:r>
              <a:rPr lang="en-GB" sz="2400" dirty="0">
                <a:solidFill>
                  <a:srgbClr val="FF0000"/>
                </a:solidFill>
              </a:rPr>
              <a:t>(Whatever is appropriate)</a:t>
            </a:r>
          </a:p>
          <a:p>
            <a:pPr marL="0" indent="0">
              <a:buNone/>
            </a:pPr>
            <a:r>
              <a:rPr lang="en-GB" sz="2400" dirty="0">
                <a:solidFill>
                  <a:srgbClr val="FF0000"/>
                </a:solidFill>
              </a:rPr>
              <a:t>After watching all or parts of Inside Out complete appropriate follow up activities.</a:t>
            </a:r>
          </a:p>
          <a:p>
            <a:pPr marL="0" indent="0">
              <a:buNone/>
            </a:pPr>
            <a:endParaRPr lang="en-GB" sz="2400" dirty="0">
              <a:solidFill>
                <a:srgbClr val="FF0000"/>
              </a:solidFill>
            </a:endParaRPr>
          </a:p>
          <a:p>
            <a:pPr marL="0" indent="0">
              <a:buNone/>
            </a:pPr>
            <a:r>
              <a:rPr lang="en-GB" sz="2400" dirty="0">
                <a:solidFill>
                  <a:srgbClr val="FF0000"/>
                </a:solidFill>
              </a:rPr>
              <a:t>2. </a:t>
            </a:r>
            <a:r>
              <a:rPr lang="en-GB" sz="2400" b="1" u="sng" dirty="0">
                <a:solidFill>
                  <a:srgbClr val="FF0000"/>
                </a:solidFill>
              </a:rPr>
              <a:t>Introducing Kit Bag</a:t>
            </a:r>
          </a:p>
          <a:p>
            <a:pPr marL="0" indent="0">
              <a:buNone/>
            </a:pPr>
            <a:r>
              <a:rPr lang="en-GB" sz="2400" dirty="0">
                <a:solidFill>
                  <a:srgbClr val="FF0000"/>
                </a:solidFill>
              </a:rPr>
              <a:t>Use the Kitbag animals to explore the words on the cards (Resource 10) </a:t>
            </a:r>
          </a:p>
          <a:p>
            <a:pPr marL="0" indent="0">
              <a:buNone/>
            </a:pPr>
            <a:r>
              <a:rPr lang="en-GB" sz="2400" dirty="0"/>
              <a:t>Follow up ideas –</a:t>
            </a:r>
          </a:p>
          <a:p>
            <a:r>
              <a:rPr lang="en-GB" sz="2400" dirty="0"/>
              <a:t>Build up understandings of basic emotions over a series of lessons. Ensure pupil’s understandings of basic emotions before introducing others. (like / don’t like, happy / sad, angry, scared)</a:t>
            </a:r>
          </a:p>
          <a:p>
            <a:r>
              <a:rPr lang="en-GB" sz="2400" dirty="0"/>
              <a:t>Inside Out - Complete the sheets (slides 5-15) describing the characters in Inside Out – the children may choose to draw or write, in groups or individually – whatever is age appropriate. The examples are only there as a very rough guide. </a:t>
            </a:r>
          </a:p>
          <a:p>
            <a:r>
              <a:rPr lang="en-GB" sz="2400" dirty="0"/>
              <a:t>Display the animal cards and allow the children to add post-its (example below)</a:t>
            </a:r>
          </a:p>
          <a:p>
            <a:endParaRPr lang="en-GB" dirty="0"/>
          </a:p>
          <a:p>
            <a:endParaRPr lang="en-GB" dirty="0"/>
          </a:p>
        </p:txBody>
      </p:sp>
      <p:pic>
        <p:nvPicPr>
          <p:cNvPr id="4" name="Content Placeholder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799" y="365125"/>
            <a:ext cx="3373066" cy="1063965"/>
          </a:xfrm>
          <a:prstGeom prst="rect">
            <a:avLst/>
          </a:prstGeom>
        </p:spPr>
      </p:pic>
      <p:sp>
        <p:nvSpPr>
          <p:cNvPr id="5" name="Footer Placeholder 4">
            <a:extLst>
              <a:ext uri="{FF2B5EF4-FFF2-40B4-BE49-F238E27FC236}">
                <a16:creationId xmlns:a16="http://schemas.microsoft.com/office/drawing/2014/main" id="{AC6E2817-A9BD-42E0-9164-5263039E6431}"/>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600197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noAutofit/>
          </a:bodyPr>
          <a:lstStyle/>
          <a:p>
            <a:pPr algn="ctr"/>
            <a:r>
              <a:rPr lang="en-GB" sz="2800" b="1" dirty="0">
                <a:solidFill>
                  <a:srgbClr val="FFFF00"/>
                </a:solidFill>
              </a:rPr>
              <a:t>What happened </a:t>
            </a:r>
            <a:r>
              <a:rPr lang="en-GB" sz="2800" dirty="0"/>
              <a:t> - Carly shared her favourite </a:t>
            </a:r>
            <a:r>
              <a:rPr lang="en-GB" sz="2800" dirty="0" err="1"/>
              <a:t>Peppa</a:t>
            </a:r>
            <a:r>
              <a:rPr lang="en-GB" sz="2800" dirty="0"/>
              <a:t> Pig pictures with Nina because Nina liked them but didn’t have any</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2121" y="2579688"/>
            <a:ext cx="6350000" cy="4343400"/>
          </a:xfrm>
        </p:spPr>
      </p:pic>
      <p:sp>
        <p:nvSpPr>
          <p:cNvPr id="4" name="Text Placeholder 3"/>
          <p:cNvSpPr>
            <a:spLocks noGrp="1"/>
          </p:cNvSpPr>
          <p:nvPr>
            <p:ph type="body" idx="4294967295"/>
          </p:nvPr>
        </p:nvSpPr>
        <p:spPr>
          <a:xfrm>
            <a:off x="1009333" y="1831975"/>
            <a:ext cx="5157788" cy="606426"/>
          </a:xfrm>
        </p:spPr>
        <p:txBody>
          <a:bodyPr>
            <a:normAutofit/>
          </a:bodyPr>
          <a:lstStyle/>
          <a:p>
            <a:pPr marL="0" indent="0" algn="ctr">
              <a:buNone/>
            </a:pPr>
            <a:r>
              <a:rPr lang="en-GB" dirty="0"/>
              <a:t>Carly</a:t>
            </a:r>
          </a:p>
        </p:txBody>
      </p:sp>
      <p:sp>
        <p:nvSpPr>
          <p:cNvPr id="6" name="Text Placeholder 5"/>
          <p:cNvSpPr>
            <a:spLocks noGrp="1"/>
          </p:cNvSpPr>
          <p:nvPr>
            <p:ph type="body" sz="quarter" idx="4294967295"/>
          </p:nvPr>
        </p:nvSpPr>
        <p:spPr>
          <a:xfrm>
            <a:off x="6505893" y="1831975"/>
            <a:ext cx="5183187" cy="823913"/>
          </a:xfrm>
        </p:spPr>
        <p:txBody>
          <a:bodyPr>
            <a:normAutofit/>
          </a:bodyPr>
          <a:lstStyle/>
          <a:p>
            <a:pPr marL="0" indent="0" algn="ctr">
              <a:buNone/>
            </a:pPr>
            <a:r>
              <a:rPr lang="en-GB" dirty="0"/>
              <a:t>Nina</a:t>
            </a:r>
          </a:p>
        </p:txBody>
      </p:sp>
      <p:sp>
        <p:nvSpPr>
          <p:cNvPr id="3" name="Footer Placeholder 2">
            <a:extLst>
              <a:ext uri="{FF2B5EF4-FFF2-40B4-BE49-F238E27FC236}">
                <a16:creationId xmlns:a16="http://schemas.microsoft.com/office/drawing/2014/main" id="{1189B687-3631-49C8-8340-017631FA7F3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952603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43" y="355600"/>
            <a:ext cx="10515600" cy="1325563"/>
          </a:xfrm>
          <a:solidFill>
            <a:schemeClr val="bg1">
              <a:lumMod val="65000"/>
            </a:schemeClr>
          </a:solidFill>
        </p:spPr>
        <p:txBody>
          <a:bodyPr>
            <a:noAutofit/>
          </a:bodyPr>
          <a:lstStyle/>
          <a:p>
            <a:pPr algn="ctr"/>
            <a:r>
              <a:rPr lang="en-GB" sz="2800" b="1" dirty="0">
                <a:solidFill>
                  <a:srgbClr val="FFFF00"/>
                </a:solidFill>
              </a:rPr>
              <a:t>What happened </a:t>
            </a:r>
            <a:r>
              <a:rPr lang="en-GB" sz="2800" dirty="0"/>
              <a:t> - Ann and Sarah laughed at Molly when she got the wrong answer in class. She’s so stupid.</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9528" y="2253342"/>
            <a:ext cx="7249886" cy="3890963"/>
          </a:xfrm>
        </p:spPr>
      </p:pic>
      <p:sp>
        <p:nvSpPr>
          <p:cNvPr id="4" name="Text Placeholder 3"/>
          <p:cNvSpPr>
            <a:spLocks noGrp="1"/>
          </p:cNvSpPr>
          <p:nvPr>
            <p:ph type="body" idx="4294967295"/>
          </p:nvPr>
        </p:nvSpPr>
        <p:spPr>
          <a:xfrm>
            <a:off x="0" y="1681163"/>
            <a:ext cx="5157788" cy="376237"/>
          </a:xfrm>
        </p:spPr>
        <p:txBody>
          <a:bodyPr>
            <a:normAutofit fontScale="85000" lnSpcReduction="20000"/>
          </a:bodyPr>
          <a:lstStyle/>
          <a:p>
            <a:pPr marL="0" indent="0" algn="r">
              <a:buNone/>
            </a:pPr>
            <a:r>
              <a:rPr lang="en-GB" dirty="0"/>
              <a:t>   Ann and Sarah</a:t>
            </a:r>
          </a:p>
        </p:txBody>
      </p:sp>
      <p:sp>
        <p:nvSpPr>
          <p:cNvPr id="6" name="Text Placeholder 5"/>
          <p:cNvSpPr>
            <a:spLocks noGrp="1"/>
          </p:cNvSpPr>
          <p:nvPr>
            <p:ph type="body" sz="quarter" idx="4294967295"/>
          </p:nvPr>
        </p:nvSpPr>
        <p:spPr>
          <a:xfrm>
            <a:off x="7008813" y="1681163"/>
            <a:ext cx="5183187" cy="376237"/>
          </a:xfrm>
        </p:spPr>
        <p:txBody>
          <a:bodyPr>
            <a:noAutofit/>
          </a:bodyPr>
          <a:lstStyle/>
          <a:p>
            <a:pPr marL="1828800" lvl="4" indent="0">
              <a:buNone/>
            </a:pPr>
            <a:r>
              <a:rPr lang="en-GB" sz="2400" dirty="0"/>
              <a:t>Molly</a:t>
            </a:r>
          </a:p>
        </p:txBody>
      </p:sp>
      <p:sp>
        <p:nvSpPr>
          <p:cNvPr id="3" name="Footer Placeholder 2">
            <a:extLst>
              <a:ext uri="{FF2B5EF4-FFF2-40B4-BE49-F238E27FC236}">
                <a16:creationId xmlns:a16="http://schemas.microsoft.com/office/drawing/2014/main" id="{D54CF58B-6910-4426-80A0-C4C485766E93}"/>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023728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noAutofit/>
          </a:bodyPr>
          <a:lstStyle/>
          <a:p>
            <a:pPr algn="ctr"/>
            <a:r>
              <a:rPr lang="en-GB" sz="2800" b="1" dirty="0">
                <a:solidFill>
                  <a:srgbClr val="FFFF00"/>
                </a:solidFill>
              </a:rPr>
              <a:t>What happened </a:t>
            </a:r>
            <a:r>
              <a:rPr lang="en-GB" sz="2800" dirty="0"/>
              <a:t> - Fred said ‘Congratulations’ to Josh when he won the game. He played so well.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8861" y="2286000"/>
            <a:ext cx="7772400" cy="4343400"/>
          </a:xfrm>
        </p:spPr>
      </p:pic>
      <p:sp>
        <p:nvSpPr>
          <p:cNvPr id="4" name="Text Placeholder 3"/>
          <p:cNvSpPr>
            <a:spLocks noGrp="1"/>
          </p:cNvSpPr>
          <p:nvPr>
            <p:ph type="body" idx="4294967295"/>
          </p:nvPr>
        </p:nvSpPr>
        <p:spPr>
          <a:xfrm>
            <a:off x="0" y="1690688"/>
            <a:ext cx="5157788" cy="376237"/>
          </a:xfrm>
        </p:spPr>
        <p:txBody>
          <a:bodyPr>
            <a:normAutofit fontScale="85000" lnSpcReduction="20000"/>
          </a:bodyPr>
          <a:lstStyle/>
          <a:p>
            <a:pPr marL="0" indent="0" algn="ctr">
              <a:buNone/>
            </a:pPr>
            <a:r>
              <a:rPr lang="en-GB" dirty="0"/>
              <a:t>Fred</a:t>
            </a:r>
          </a:p>
        </p:txBody>
      </p:sp>
      <p:sp>
        <p:nvSpPr>
          <p:cNvPr id="6" name="Text Placeholder 5"/>
          <p:cNvSpPr>
            <a:spLocks noGrp="1"/>
          </p:cNvSpPr>
          <p:nvPr>
            <p:ph type="body" sz="quarter" idx="4294967295"/>
          </p:nvPr>
        </p:nvSpPr>
        <p:spPr>
          <a:xfrm>
            <a:off x="7008813" y="1690688"/>
            <a:ext cx="5183187" cy="376237"/>
          </a:xfrm>
        </p:spPr>
        <p:txBody>
          <a:bodyPr>
            <a:normAutofit fontScale="85000" lnSpcReduction="20000"/>
          </a:bodyPr>
          <a:lstStyle/>
          <a:p>
            <a:pPr marL="0" indent="0" algn="ctr">
              <a:buNone/>
            </a:pPr>
            <a:r>
              <a:rPr lang="en-GB" dirty="0"/>
              <a:t>Josh</a:t>
            </a:r>
          </a:p>
        </p:txBody>
      </p:sp>
      <p:sp>
        <p:nvSpPr>
          <p:cNvPr id="3" name="Footer Placeholder 2">
            <a:extLst>
              <a:ext uri="{FF2B5EF4-FFF2-40B4-BE49-F238E27FC236}">
                <a16:creationId xmlns:a16="http://schemas.microsoft.com/office/drawing/2014/main" id="{118A5610-4146-4131-9823-88D5CAE23CDE}"/>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778935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noAutofit/>
          </a:bodyPr>
          <a:lstStyle/>
          <a:p>
            <a:pPr algn="ctr"/>
            <a:r>
              <a:rPr lang="en-GB" sz="2800" b="1" dirty="0">
                <a:solidFill>
                  <a:srgbClr val="FFFF00"/>
                </a:solidFill>
              </a:rPr>
              <a:t>What happened </a:t>
            </a:r>
            <a:r>
              <a:rPr lang="en-GB" sz="2800" dirty="0"/>
              <a:t> - I said ‘Good Luck’ to Arran before his race. I hope he wins.</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8577" y="2078883"/>
            <a:ext cx="6234846" cy="3844822"/>
          </a:xfrm>
        </p:spPr>
      </p:pic>
      <p:sp>
        <p:nvSpPr>
          <p:cNvPr id="6" name="Text Placeholder 5"/>
          <p:cNvSpPr>
            <a:spLocks noGrp="1"/>
          </p:cNvSpPr>
          <p:nvPr>
            <p:ph type="body" sz="quarter" idx="4294967295"/>
          </p:nvPr>
        </p:nvSpPr>
        <p:spPr>
          <a:xfrm>
            <a:off x="0" y="1772333"/>
            <a:ext cx="5183188" cy="376237"/>
          </a:xfrm>
        </p:spPr>
        <p:txBody>
          <a:bodyPr>
            <a:normAutofit fontScale="85000" lnSpcReduction="20000"/>
          </a:bodyPr>
          <a:lstStyle/>
          <a:p>
            <a:pPr marL="0" indent="0" algn="ctr">
              <a:buNone/>
            </a:pPr>
            <a:r>
              <a:rPr lang="en-GB" dirty="0"/>
              <a:t>Arran’s thoughts</a:t>
            </a:r>
          </a:p>
        </p:txBody>
      </p:sp>
      <p:sp>
        <p:nvSpPr>
          <p:cNvPr id="3" name="Footer Placeholder 2">
            <a:extLst>
              <a:ext uri="{FF2B5EF4-FFF2-40B4-BE49-F238E27FC236}">
                <a16:creationId xmlns:a16="http://schemas.microsoft.com/office/drawing/2014/main" id="{CA50FC99-2083-4D3B-B571-9A5A4AC8577C}"/>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384511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574800"/>
          </a:xfrm>
          <a:solidFill>
            <a:schemeClr val="bg1">
              <a:lumMod val="65000"/>
            </a:schemeClr>
          </a:solidFill>
        </p:spPr>
        <p:txBody>
          <a:bodyPr>
            <a:noAutofit/>
          </a:bodyPr>
          <a:lstStyle/>
          <a:p>
            <a:pPr algn="ctr"/>
            <a:r>
              <a:rPr lang="en-GB" sz="2800" b="1" dirty="0"/>
              <a:t>Act it out</a:t>
            </a:r>
            <a:br>
              <a:rPr lang="en-GB" sz="2800" b="1" dirty="0">
                <a:solidFill>
                  <a:srgbClr val="FFFF00"/>
                </a:solidFill>
              </a:rPr>
            </a:br>
            <a:r>
              <a:rPr lang="en-GB" sz="2800" b="1" dirty="0">
                <a:solidFill>
                  <a:srgbClr val="FFFF00"/>
                </a:solidFill>
              </a:rPr>
              <a:t>What happened </a:t>
            </a:r>
            <a:r>
              <a:rPr lang="en-GB" sz="2800" dirty="0"/>
              <a:t> - You are standing in the queue with your friends waiting to go on a rollercoaster. One of your friends begin to feel really nervous. </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77179" y="2080259"/>
            <a:ext cx="4654941" cy="4096703"/>
          </a:xfrm>
        </p:spPr>
      </p:pic>
      <p:sp>
        <p:nvSpPr>
          <p:cNvPr id="8" name="Content Placeholder 7"/>
          <p:cNvSpPr>
            <a:spLocks noGrp="1"/>
          </p:cNvSpPr>
          <p:nvPr>
            <p:ph sz="half" idx="2"/>
          </p:nvPr>
        </p:nvSpPr>
        <p:spPr/>
        <p:txBody>
          <a:bodyPr>
            <a:normAutofit/>
          </a:bodyPr>
          <a:lstStyle/>
          <a:p>
            <a:r>
              <a:rPr lang="en-GB" sz="4000" dirty="0">
                <a:solidFill>
                  <a:srgbClr val="FF66CC"/>
                </a:solidFill>
              </a:rPr>
              <a:t> How do they feel?</a:t>
            </a:r>
          </a:p>
          <a:p>
            <a:r>
              <a:rPr lang="en-GB" sz="4000" dirty="0">
                <a:solidFill>
                  <a:srgbClr val="FFC000"/>
                </a:solidFill>
              </a:rPr>
              <a:t>What words describe how they feel?</a:t>
            </a:r>
          </a:p>
          <a:p>
            <a:r>
              <a:rPr lang="en-GB" sz="4000" dirty="0">
                <a:solidFill>
                  <a:srgbClr val="00B050"/>
                </a:solidFill>
              </a:rPr>
              <a:t>How do they show it? </a:t>
            </a:r>
          </a:p>
          <a:p>
            <a:r>
              <a:rPr lang="en-GB" sz="4000" dirty="0">
                <a:solidFill>
                  <a:srgbClr val="0070C0"/>
                </a:solidFill>
              </a:rPr>
              <a:t>How can you make them feel better? </a:t>
            </a:r>
          </a:p>
        </p:txBody>
      </p:sp>
      <p:sp>
        <p:nvSpPr>
          <p:cNvPr id="3" name="Footer Placeholder 2">
            <a:extLst>
              <a:ext uri="{FF2B5EF4-FFF2-40B4-BE49-F238E27FC236}">
                <a16:creationId xmlns:a16="http://schemas.microsoft.com/office/drawing/2014/main" id="{3C516E29-C17A-4B3B-AE49-4DB20EF941DD}"/>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866215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574800"/>
          </a:xfrm>
          <a:solidFill>
            <a:schemeClr val="bg1">
              <a:lumMod val="65000"/>
            </a:schemeClr>
          </a:solidFill>
        </p:spPr>
        <p:txBody>
          <a:bodyPr>
            <a:noAutofit/>
          </a:bodyPr>
          <a:lstStyle/>
          <a:p>
            <a:pPr algn="ctr"/>
            <a:r>
              <a:rPr lang="en-GB" sz="2800" b="1" dirty="0"/>
              <a:t>Act it out</a:t>
            </a:r>
            <a:br>
              <a:rPr lang="en-GB" sz="2800" b="1" dirty="0">
                <a:solidFill>
                  <a:srgbClr val="FFFF00"/>
                </a:solidFill>
              </a:rPr>
            </a:br>
            <a:r>
              <a:rPr lang="en-GB" sz="2800" b="1" dirty="0">
                <a:solidFill>
                  <a:srgbClr val="FFFF00"/>
                </a:solidFill>
              </a:rPr>
              <a:t>What happened </a:t>
            </a:r>
            <a:r>
              <a:rPr lang="en-GB" sz="2800" dirty="0"/>
              <a:t> - Someone doesn’t let your friend join in the game that you are all playing. </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17681" y="1931534"/>
            <a:ext cx="5278319" cy="4245429"/>
          </a:xfrm>
        </p:spPr>
      </p:pic>
      <p:sp>
        <p:nvSpPr>
          <p:cNvPr id="8" name="Content Placeholder 7"/>
          <p:cNvSpPr>
            <a:spLocks noGrp="1"/>
          </p:cNvSpPr>
          <p:nvPr>
            <p:ph sz="half" idx="2"/>
          </p:nvPr>
        </p:nvSpPr>
        <p:spPr/>
        <p:txBody>
          <a:bodyPr>
            <a:normAutofit/>
          </a:bodyPr>
          <a:lstStyle/>
          <a:p>
            <a:r>
              <a:rPr lang="en-GB" sz="4000" dirty="0">
                <a:solidFill>
                  <a:srgbClr val="FF66CC"/>
                </a:solidFill>
              </a:rPr>
              <a:t>How do they feel?</a:t>
            </a:r>
          </a:p>
          <a:p>
            <a:r>
              <a:rPr lang="en-GB" sz="4000" dirty="0">
                <a:solidFill>
                  <a:srgbClr val="FFC000"/>
                </a:solidFill>
              </a:rPr>
              <a:t>What words describe how they feel?</a:t>
            </a:r>
          </a:p>
          <a:p>
            <a:r>
              <a:rPr lang="en-GB" sz="4000" dirty="0">
                <a:solidFill>
                  <a:srgbClr val="00B050"/>
                </a:solidFill>
              </a:rPr>
              <a:t>How do they show it? </a:t>
            </a:r>
          </a:p>
          <a:p>
            <a:r>
              <a:rPr lang="en-GB" sz="4000" dirty="0">
                <a:solidFill>
                  <a:srgbClr val="0070C0"/>
                </a:solidFill>
              </a:rPr>
              <a:t>How can you make them feel better? </a:t>
            </a:r>
          </a:p>
        </p:txBody>
      </p:sp>
      <p:sp>
        <p:nvSpPr>
          <p:cNvPr id="3" name="Footer Placeholder 2">
            <a:extLst>
              <a:ext uri="{FF2B5EF4-FFF2-40B4-BE49-F238E27FC236}">
                <a16:creationId xmlns:a16="http://schemas.microsoft.com/office/drawing/2014/main" id="{4AA22E43-C962-4303-AAA3-EC73C232354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659767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10515600" cy="1420586"/>
          </a:xfrm>
          <a:solidFill>
            <a:schemeClr val="bg1">
              <a:lumMod val="65000"/>
            </a:schemeClr>
          </a:solidFill>
        </p:spPr>
        <p:txBody>
          <a:bodyPr>
            <a:noAutofit/>
          </a:bodyPr>
          <a:lstStyle/>
          <a:p>
            <a:pPr algn="ctr"/>
            <a:br>
              <a:rPr lang="en-GB" sz="2800" b="1" dirty="0"/>
            </a:br>
            <a:r>
              <a:rPr lang="en-GB" sz="2800" b="1" dirty="0"/>
              <a:t>Act it out</a:t>
            </a:r>
            <a:br>
              <a:rPr lang="en-GB" sz="2800" b="1" dirty="0">
                <a:solidFill>
                  <a:srgbClr val="FFFF00"/>
                </a:solidFill>
              </a:rPr>
            </a:br>
            <a:r>
              <a:rPr lang="en-GB" sz="2800" b="1" dirty="0">
                <a:solidFill>
                  <a:srgbClr val="FFFF00"/>
                </a:solidFill>
              </a:rPr>
              <a:t>What happened </a:t>
            </a:r>
            <a:r>
              <a:rPr lang="en-GB" sz="2800" dirty="0"/>
              <a:t> - One morning you go to visit your friend and discover that his pet died the evening before.</a:t>
            </a:r>
            <a:br>
              <a:rPr lang="en-GB" sz="2800" dirty="0"/>
            </a:br>
            <a:endParaRPr lang="en-GB"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69088" y="2627014"/>
            <a:ext cx="2788812" cy="3005051"/>
          </a:xfrm>
        </p:spPr>
      </p:pic>
      <p:sp>
        <p:nvSpPr>
          <p:cNvPr id="8" name="Content Placeholder 7"/>
          <p:cNvSpPr>
            <a:spLocks noGrp="1"/>
          </p:cNvSpPr>
          <p:nvPr>
            <p:ph sz="half" idx="2"/>
          </p:nvPr>
        </p:nvSpPr>
        <p:spPr/>
        <p:txBody>
          <a:bodyPr>
            <a:normAutofit/>
          </a:bodyPr>
          <a:lstStyle/>
          <a:p>
            <a:r>
              <a:rPr lang="en-GB" sz="4000" dirty="0">
                <a:solidFill>
                  <a:srgbClr val="FF66CC"/>
                </a:solidFill>
              </a:rPr>
              <a:t>How do they feel?</a:t>
            </a:r>
          </a:p>
          <a:p>
            <a:r>
              <a:rPr lang="en-GB" sz="4000" dirty="0">
                <a:solidFill>
                  <a:srgbClr val="FFC000"/>
                </a:solidFill>
              </a:rPr>
              <a:t>What words describe how they feel?</a:t>
            </a:r>
          </a:p>
          <a:p>
            <a:r>
              <a:rPr lang="en-GB" sz="4000" dirty="0">
                <a:solidFill>
                  <a:srgbClr val="00B050"/>
                </a:solidFill>
              </a:rPr>
              <a:t>How do they show it? </a:t>
            </a:r>
          </a:p>
          <a:p>
            <a:r>
              <a:rPr lang="en-GB" sz="4000" dirty="0">
                <a:solidFill>
                  <a:srgbClr val="0070C0"/>
                </a:solidFill>
              </a:rPr>
              <a:t>How can you make them feel better? </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0" y="1825624"/>
            <a:ext cx="3150308" cy="4607832"/>
          </a:xfrm>
          <a:prstGeom prst="rect">
            <a:avLst/>
          </a:prstGeom>
        </p:spPr>
      </p:pic>
      <p:sp>
        <p:nvSpPr>
          <p:cNvPr id="3" name="Footer Placeholder 2">
            <a:extLst>
              <a:ext uri="{FF2B5EF4-FFF2-40B4-BE49-F238E27FC236}">
                <a16:creationId xmlns:a16="http://schemas.microsoft.com/office/drawing/2014/main" id="{C5CA309A-94C5-4F7C-8AA3-3DD2A99F6570}"/>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932152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10515600" cy="1420586"/>
          </a:xfrm>
          <a:solidFill>
            <a:schemeClr val="bg1">
              <a:lumMod val="65000"/>
            </a:schemeClr>
          </a:solidFill>
        </p:spPr>
        <p:txBody>
          <a:bodyPr>
            <a:noAutofit/>
          </a:bodyPr>
          <a:lstStyle/>
          <a:p>
            <a:pPr algn="ctr"/>
            <a:br>
              <a:rPr lang="en-GB" sz="2800" b="1" dirty="0"/>
            </a:br>
            <a:br>
              <a:rPr lang="en-GB" sz="2800" b="1" dirty="0"/>
            </a:br>
            <a:br>
              <a:rPr lang="en-GB" sz="2800" b="1" dirty="0"/>
            </a:br>
            <a:r>
              <a:rPr lang="en-GB" sz="2800" b="1" dirty="0"/>
              <a:t>Act it out</a:t>
            </a:r>
            <a:br>
              <a:rPr lang="en-GB" sz="2800" b="1" dirty="0">
                <a:solidFill>
                  <a:srgbClr val="FFFF00"/>
                </a:solidFill>
              </a:rPr>
            </a:br>
            <a:r>
              <a:rPr lang="en-GB" sz="2800" b="1" dirty="0">
                <a:solidFill>
                  <a:srgbClr val="FFFF00"/>
                </a:solidFill>
              </a:rPr>
              <a:t>What happened </a:t>
            </a:r>
            <a:r>
              <a:rPr lang="en-GB" sz="2800" dirty="0"/>
              <a:t> - Your little brother tried to open his favourite crisps but the packet burst and spilled on the floor. </a:t>
            </a:r>
            <a:br>
              <a:rPr lang="en-GB" sz="2800" dirty="0"/>
            </a:br>
            <a:br>
              <a:rPr lang="en-GB" sz="2800" dirty="0"/>
            </a:br>
            <a:br>
              <a:rPr lang="en-GB" sz="2800" dirty="0"/>
            </a:br>
            <a:endParaRPr lang="en-GB" sz="2800"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3782" y="1641815"/>
            <a:ext cx="5755261" cy="4718958"/>
          </a:xfrm>
        </p:spPr>
      </p:pic>
      <p:sp>
        <p:nvSpPr>
          <p:cNvPr id="8" name="Content Placeholder 7"/>
          <p:cNvSpPr>
            <a:spLocks noGrp="1"/>
          </p:cNvSpPr>
          <p:nvPr>
            <p:ph sz="half" idx="2"/>
          </p:nvPr>
        </p:nvSpPr>
        <p:spPr/>
        <p:txBody>
          <a:bodyPr>
            <a:normAutofit/>
          </a:bodyPr>
          <a:lstStyle/>
          <a:p>
            <a:r>
              <a:rPr lang="en-GB" sz="4000" dirty="0">
                <a:solidFill>
                  <a:srgbClr val="FF66CC"/>
                </a:solidFill>
              </a:rPr>
              <a:t>How does he feel?</a:t>
            </a:r>
          </a:p>
          <a:p>
            <a:r>
              <a:rPr lang="en-GB" sz="4000" dirty="0">
                <a:solidFill>
                  <a:srgbClr val="FFC000"/>
                </a:solidFill>
              </a:rPr>
              <a:t>What words describe how he feel?</a:t>
            </a:r>
          </a:p>
          <a:p>
            <a:r>
              <a:rPr lang="en-GB" sz="4000" dirty="0">
                <a:solidFill>
                  <a:srgbClr val="00B050"/>
                </a:solidFill>
              </a:rPr>
              <a:t>How does he show it? </a:t>
            </a:r>
          </a:p>
          <a:p>
            <a:r>
              <a:rPr lang="en-GB" sz="4000" dirty="0">
                <a:solidFill>
                  <a:srgbClr val="0070C0"/>
                </a:solidFill>
              </a:rPr>
              <a:t>How can you make him feel better? </a:t>
            </a:r>
          </a:p>
        </p:txBody>
      </p:sp>
      <p:sp>
        <p:nvSpPr>
          <p:cNvPr id="3" name="Footer Placeholder 2">
            <a:extLst>
              <a:ext uri="{FF2B5EF4-FFF2-40B4-BE49-F238E27FC236}">
                <a16:creationId xmlns:a16="http://schemas.microsoft.com/office/drawing/2014/main" id="{D67EFA70-28B5-4BFB-AF9F-877BDB3E9B0A}"/>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677041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958"/>
            <a:ext cx="10515600" cy="1094014"/>
          </a:xfrm>
        </p:spPr>
        <p:txBody>
          <a:bodyPr/>
          <a:lstStyle/>
          <a:p>
            <a:pPr algn="ctr"/>
            <a:r>
              <a:rPr lang="en-GB" dirty="0"/>
              <a:t>Extra activity - Kind Hearts Story</a:t>
            </a:r>
          </a:p>
        </p:txBody>
      </p:sp>
      <p:sp>
        <p:nvSpPr>
          <p:cNvPr id="3" name="Content Placeholder 2"/>
          <p:cNvSpPr>
            <a:spLocks noGrp="1"/>
          </p:cNvSpPr>
          <p:nvPr>
            <p:ph idx="1"/>
          </p:nvPr>
        </p:nvSpPr>
        <p:spPr>
          <a:xfrm>
            <a:off x="838200" y="1387928"/>
            <a:ext cx="10515600" cy="4963885"/>
          </a:xfrm>
        </p:spPr>
        <p:txBody>
          <a:bodyPr>
            <a:normAutofit fontScale="25000" lnSpcReduction="20000"/>
          </a:bodyPr>
          <a:lstStyle/>
          <a:p>
            <a:pPr marL="0" indent="0" algn="just">
              <a:buNone/>
            </a:pPr>
            <a:r>
              <a:rPr lang="en-GB" sz="6400" i="1" dirty="0">
                <a:latin typeface="Comic Sans MS" panose="030F0702030302020204" pitchFamily="66" charset="0"/>
              </a:rPr>
              <a:t>Here’s a story that will help children understand why it’s important to be kind to their classmates.  Cut a large heart out of red construction paper and hold it in your lap as you begin to tell the story below:</a:t>
            </a:r>
          </a:p>
          <a:p>
            <a:pPr marL="0" indent="0" algn="just">
              <a:buNone/>
            </a:pPr>
            <a:endParaRPr lang="en-GB" sz="6400" dirty="0">
              <a:latin typeface="Comic Sans MS" panose="030F0702030302020204" pitchFamily="66" charset="0"/>
            </a:endParaRPr>
          </a:p>
          <a:p>
            <a:pPr marL="0" indent="0" algn="just">
              <a:buNone/>
            </a:pPr>
            <a:r>
              <a:rPr lang="en-GB" sz="6400" dirty="0">
                <a:latin typeface="Comic Sans MS" panose="030F0702030302020204" pitchFamily="66" charset="0"/>
              </a:rPr>
              <a:t>This is a story about a special friend named _____.  He always came to school with a smile </a:t>
            </a:r>
          </a:p>
          <a:p>
            <a:pPr marL="0" indent="0" algn="just">
              <a:buNone/>
            </a:pPr>
            <a:r>
              <a:rPr lang="en-GB" sz="6400" dirty="0">
                <a:latin typeface="Comic Sans MS" panose="030F0702030302020204" pitchFamily="66" charset="0"/>
              </a:rPr>
              <a:t>on his face and a big heart full of love for his classmates.  (Hold up the big heart.)  ______ </a:t>
            </a:r>
          </a:p>
          <a:p>
            <a:pPr marL="0" indent="0" algn="just">
              <a:buNone/>
            </a:pPr>
            <a:r>
              <a:rPr lang="en-GB" sz="6400" dirty="0">
                <a:latin typeface="Comic Sans MS" panose="030F0702030302020204" pitchFamily="66" charset="0"/>
              </a:rPr>
              <a:t>listened to his teacher, did his best work, and helped his friends.  However, some of his </a:t>
            </a:r>
          </a:p>
          <a:p>
            <a:pPr marL="0" indent="0" algn="just">
              <a:buNone/>
            </a:pPr>
            <a:r>
              <a:rPr lang="en-GB" sz="6400" dirty="0">
                <a:latin typeface="Comic Sans MS" panose="030F0702030302020204" pitchFamily="66" charset="0"/>
              </a:rPr>
              <a:t>friends weren’t always so kind.  Joe made fun of his shoes and broke a little of his </a:t>
            </a:r>
          </a:p>
          <a:p>
            <a:pPr marL="0" indent="0" algn="just">
              <a:buNone/>
            </a:pPr>
            <a:r>
              <a:rPr lang="en-GB" sz="6400" dirty="0">
                <a:latin typeface="Comic Sans MS" panose="030F0702030302020204" pitchFamily="66" charset="0"/>
              </a:rPr>
              <a:t>heart.  (Tear off a piece of the heart and let it drop to the floor.)  Ann said, “I’m saving </a:t>
            </a:r>
          </a:p>
          <a:p>
            <a:pPr marL="0" indent="0" algn="just">
              <a:buNone/>
            </a:pPr>
            <a:r>
              <a:rPr lang="en-GB" sz="6400" dirty="0">
                <a:latin typeface="Comic Sans MS" panose="030F0702030302020204" pitchFamily="66" charset="0"/>
              </a:rPr>
              <a:t>this seat and you can’t sit here” at story time and broke a little more of his heart.  Sammy </a:t>
            </a:r>
          </a:p>
          <a:p>
            <a:pPr marL="0" indent="0" algn="just">
              <a:buNone/>
            </a:pPr>
            <a:r>
              <a:rPr lang="en-GB" sz="6400" dirty="0">
                <a:latin typeface="Comic Sans MS" panose="030F0702030302020204" pitchFamily="66" charset="0"/>
              </a:rPr>
              <a:t>wouldn’t share his crayons (tear off a little of the heart) and Sara called him a mean </a:t>
            </a:r>
          </a:p>
          <a:p>
            <a:pPr marL="0" indent="0" algn="just">
              <a:buNone/>
            </a:pPr>
            <a:r>
              <a:rPr lang="en-GB" sz="6400" dirty="0">
                <a:latin typeface="Comic Sans MS" panose="030F0702030302020204" pitchFamily="66" charset="0"/>
              </a:rPr>
              <a:t>name.  What are some other things that might break his heart?  (Let the children name </a:t>
            </a:r>
          </a:p>
          <a:p>
            <a:pPr marL="0" indent="0" algn="just">
              <a:buNone/>
            </a:pPr>
            <a:r>
              <a:rPr lang="en-GB" sz="6400" dirty="0">
                <a:latin typeface="Comic Sans MS" panose="030F0702030302020204" pitchFamily="66" charset="0"/>
              </a:rPr>
              <a:t>other things that cause hurt feelings as you let the pieces fall to the floor.)  By the end of </a:t>
            </a:r>
          </a:p>
          <a:p>
            <a:pPr marL="0" indent="0" algn="just">
              <a:buNone/>
            </a:pPr>
            <a:r>
              <a:rPr lang="en-GB" sz="6400" dirty="0">
                <a:latin typeface="Comic Sans MS" panose="030F0702030302020204" pitchFamily="66" charset="0"/>
              </a:rPr>
              <a:t>the day his heart was all in pieces and it was so sad. </a:t>
            </a:r>
          </a:p>
          <a:p>
            <a:pPr marL="0" indent="0" algn="just">
              <a:buNone/>
            </a:pPr>
            <a:endParaRPr lang="en-GB" sz="6400" dirty="0">
              <a:latin typeface="Comic Sans MS" panose="030F0702030302020204" pitchFamily="66" charset="0"/>
            </a:endParaRPr>
          </a:p>
          <a:p>
            <a:pPr marL="0" indent="0" algn="just">
              <a:buNone/>
            </a:pPr>
            <a:r>
              <a:rPr lang="en-GB" sz="6400" dirty="0">
                <a:latin typeface="Comic Sans MS" panose="030F0702030302020204" pitchFamily="66" charset="0"/>
              </a:rPr>
              <a:t>Who can tell me how to put his heart back together? What are some kind things you can do for your friends? As children name different acts of kindness pick the pieces of the heart off the floor.  Glue the pieces together on a poster as a reminder to have a kind heart. Encourage children to write friends’ names on the poster when they are kind and helpful to them!</a:t>
            </a:r>
          </a:p>
          <a:p>
            <a:endParaRPr lang="en-GB" dirty="0"/>
          </a:p>
        </p:txBody>
      </p:sp>
      <p:sp>
        <p:nvSpPr>
          <p:cNvPr id="4" name="Footer Placeholder 3">
            <a:extLst>
              <a:ext uri="{FF2B5EF4-FFF2-40B4-BE49-F238E27FC236}">
                <a16:creationId xmlns:a16="http://schemas.microsoft.com/office/drawing/2014/main" id="{5C535A14-31F7-4E76-8AC8-26537F66F58B}"/>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427415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5621020" y="3758353"/>
            <a:ext cx="822960" cy="822960"/>
          </a:xfrm>
          <a:prstGeom prst="hear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Heart 4"/>
          <p:cNvSpPr/>
          <p:nvPr/>
        </p:nvSpPr>
        <p:spPr>
          <a:xfrm>
            <a:off x="2270234" y="204952"/>
            <a:ext cx="7409793" cy="6416565"/>
          </a:xfrm>
          <a:prstGeom prst="hear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BED2D07C-3DDE-4833-B7BE-34297C068E98}"/>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49954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8864" y="329067"/>
            <a:ext cx="3832225"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3771" y="1110343"/>
            <a:ext cx="2139043" cy="923330"/>
          </a:xfrm>
          <a:prstGeom prst="rect">
            <a:avLst/>
          </a:prstGeom>
          <a:solidFill>
            <a:schemeClr val="accent4">
              <a:lumMod val="20000"/>
              <a:lumOff val="80000"/>
            </a:schemeClr>
          </a:solidFill>
        </p:spPr>
        <p:txBody>
          <a:bodyPr wrap="square" rtlCol="0">
            <a:spAutoFit/>
          </a:bodyPr>
          <a:lstStyle/>
          <a:p>
            <a:r>
              <a:rPr lang="en-GB" dirty="0"/>
              <a:t>John was celebrating because it was his birthday</a:t>
            </a:r>
          </a:p>
        </p:txBody>
      </p:sp>
      <p:sp>
        <p:nvSpPr>
          <p:cNvPr id="6" name="TextBox 5"/>
          <p:cNvSpPr txBox="1"/>
          <p:nvPr/>
        </p:nvSpPr>
        <p:spPr>
          <a:xfrm>
            <a:off x="8605157" y="963386"/>
            <a:ext cx="2465614" cy="1200329"/>
          </a:xfrm>
          <a:prstGeom prst="rect">
            <a:avLst/>
          </a:prstGeom>
          <a:solidFill>
            <a:schemeClr val="accent1">
              <a:lumMod val="20000"/>
              <a:lumOff val="80000"/>
            </a:schemeClr>
          </a:solidFill>
        </p:spPr>
        <p:txBody>
          <a:bodyPr wrap="square" rtlCol="0">
            <a:spAutoFit/>
          </a:bodyPr>
          <a:lstStyle/>
          <a:p>
            <a:r>
              <a:rPr lang="en-GB" dirty="0"/>
              <a:t>I’m giving Hannah the celebrating card because she did well in the spelling test</a:t>
            </a:r>
          </a:p>
        </p:txBody>
      </p:sp>
      <p:sp>
        <p:nvSpPr>
          <p:cNvPr id="7" name="TextBox 6"/>
          <p:cNvSpPr txBox="1"/>
          <p:nvPr/>
        </p:nvSpPr>
        <p:spPr>
          <a:xfrm>
            <a:off x="277586" y="2710543"/>
            <a:ext cx="1926771" cy="1200329"/>
          </a:xfrm>
          <a:prstGeom prst="rect">
            <a:avLst/>
          </a:prstGeom>
          <a:solidFill>
            <a:schemeClr val="accent5">
              <a:lumMod val="20000"/>
              <a:lumOff val="80000"/>
            </a:schemeClr>
          </a:solidFill>
        </p:spPr>
        <p:txBody>
          <a:bodyPr wrap="square" rtlCol="0">
            <a:spAutoFit/>
          </a:bodyPr>
          <a:lstStyle/>
          <a:p>
            <a:r>
              <a:rPr lang="en-GB" dirty="0"/>
              <a:t>I’m celebrating today because I won a medal at gymnastics (Fiona)</a:t>
            </a:r>
          </a:p>
        </p:txBody>
      </p:sp>
      <p:sp>
        <p:nvSpPr>
          <p:cNvPr id="8" name="TextBox 7"/>
          <p:cNvSpPr txBox="1"/>
          <p:nvPr/>
        </p:nvSpPr>
        <p:spPr>
          <a:xfrm>
            <a:off x="8752114" y="3310707"/>
            <a:ext cx="2106386" cy="1477328"/>
          </a:xfrm>
          <a:prstGeom prst="rect">
            <a:avLst/>
          </a:prstGeom>
          <a:solidFill>
            <a:schemeClr val="accent3">
              <a:lumMod val="20000"/>
              <a:lumOff val="80000"/>
            </a:schemeClr>
          </a:solidFill>
        </p:spPr>
        <p:txBody>
          <a:bodyPr wrap="square" rtlCol="0">
            <a:spAutoFit/>
          </a:bodyPr>
          <a:lstStyle/>
          <a:p>
            <a:r>
              <a:rPr lang="en-GB" dirty="0"/>
              <a:t>I think Joseph should be celebrating because he did well in the school play</a:t>
            </a:r>
          </a:p>
        </p:txBody>
      </p:sp>
      <p:sp>
        <p:nvSpPr>
          <p:cNvPr id="2" name="TextBox 1"/>
          <p:cNvSpPr txBox="1"/>
          <p:nvPr/>
        </p:nvSpPr>
        <p:spPr>
          <a:xfrm>
            <a:off x="783771" y="4788035"/>
            <a:ext cx="2139043" cy="646331"/>
          </a:xfrm>
          <a:prstGeom prst="rect">
            <a:avLst/>
          </a:prstGeom>
          <a:solidFill>
            <a:schemeClr val="accent2">
              <a:lumMod val="40000"/>
              <a:lumOff val="60000"/>
            </a:schemeClr>
          </a:solidFill>
        </p:spPr>
        <p:txBody>
          <a:bodyPr wrap="square" rtlCol="0">
            <a:spAutoFit/>
          </a:bodyPr>
          <a:lstStyle/>
          <a:p>
            <a:r>
              <a:rPr lang="en-GB" dirty="0"/>
              <a:t>I finished my work (Cara)</a:t>
            </a:r>
          </a:p>
        </p:txBody>
      </p:sp>
      <p:sp>
        <p:nvSpPr>
          <p:cNvPr id="3" name="Footer Placeholder 2">
            <a:extLst>
              <a:ext uri="{FF2B5EF4-FFF2-40B4-BE49-F238E27FC236}">
                <a16:creationId xmlns:a16="http://schemas.microsoft.com/office/drawing/2014/main" id="{15B8CDC7-2433-4985-8EAB-0E4BB01496D9}"/>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343741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Introducing 5 Point Scale - Lesson 1 </a:t>
            </a:r>
          </a:p>
        </p:txBody>
      </p:sp>
      <p:sp>
        <p:nvSpPr>
          <p:cNvPr id="3" name="Content Placeholder 2"/>
          <p:cNvSpPr>
            <a:spLocks noGrp="1"/>
          </p:cNvSpPr>
          <p:nvPr>
            <p:ph idx="1"/>
          </p:nvPr>
        </p:nvSpPr>
        <p:spPr/>
        <p:txBody>
          <a:bodyPr>
            <a:normAutofit/>
          </a:bodyPr>
          <a:lstStyle/>
          <a:p>
            <a:r>
              <a:rPr lang="en-GB" dirty="0">
                <a:solidFill>
                  <a:srgbClr val="FF0000"/>
                </a:solidFill>
              </a:rPr>
              <a:t>Talk about things you like and dislike (Use Resources 3 and 6 again – children may want to add to / change this)</a:t>
            </a:r>
          </a:p>
          <a:p>
            <a:r>
              <a:rPr lang="en-GB" dirty="0">
                <a:solidFill>
                  <a:srgbClr val="FF0000"/>
                </a:solidFill>
              </a:rPr>
              <a:t>Talk about things that make you happy and sad</a:t>
            </a:r>
          </a:p>
          <a:p>
            <a:pPr marL="0" indent="0">
              <a:buNone/>
            </a:pPr>
            <a:endParaRPr lang="en-GB" dirty="0"/>
          </a:p>
          <a:p>
            <a:pPr marL="0" indent="0">
              <a:buNone/>
            </a:pPr>
            <a:r>
              <a:rPr lang="en-GB" dirty="0"/>
              <a:t>Follow up ideas</a:t>
            </a:r>
          </a:p>
          <a:p>
            <a:r>
              <a:rPr lang="en-GB" dirty="0"/>
              <a:t>Have a few emotion cards on the board or in groups. Ask children to talk about things they think of when looking at the emotion card.</a:t>
            </a:r>
          </a:p>
          <a:p>
            <a:pPr marL="0" indent="0">
              <a:buNone/>
            </a:pPr>
            <a:endParaRPr lang="en-GB" dirty="0"/>
          </a:p>
        </p:txBody>
      </p:sp>
      <p:sp>
        <p:nvSpPr>
          <p:cNvPr id="4" name="Footer Placeholder 3">
            <a:extLst>
              <a:ext uri="{FF2B5EF4-FFF2-40B4-BE49-F238E27FC236}">
                <a16:creationId xmlns:a16="http://schemas.microsoft.com/office/drawing/2014/main" id="{F1E99778-4AA9-493E-8C5A-17895AC162A4}"/>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063140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400" y="368300"/>
            <a:ext cx="2705100" cy="369332"/>
          </a:xfrm>
          <a:prstGeom prst="rect">
            <a:avLst/>
          </a:prstGeom>
          <a:noFill/>
        </p:spPr>
        <p:txBody>
          <a:bodyPr wrap="square" rtlCol="0">
            <a:spAutoFit/>
          </a:bodyPr>
          <a:lstStyle/>
          <a:p>
            <a:r>
              <a:rPr lang="en-GB" dirty="0">
                <a:solidFill>
                  <a:srgbClr val="FF0000"/>
                </a:solidFill>
              </a:rPr>
              <a:t>Resource 3 </a:t>
            </a:r>
          </a:p>
        </p:txBody>
      </p:sp>
      <p:pic>
        <p:nvPicPr>
          <p:cNvPr id="4" name="Picture 3"/>
          <p:cNvPicPr>
            <a:picLocks noChangeAspect="1"/>
          </p:cNvPicPr>
          <p:nvPr/>
        </p:nvPicPr>
        <p:blipFill rotWithShape="1">
          <a:blip r:embed="rId2"/>
          <a:srcRect l="27917" t="15860" r="29166" b="5511"/>
          <a:stretch/>
        </p:blipFill>
        <p:spPr>
          <a:xfrm>
            <a:off x="3721100" y="552966"/>
            <a:ext cx="4293251" cy="6096000"/>
          </a:xfrm>
          <a:prstGeom prst="rect">
            <a:avLst/>
          </a:prstGeom>
        </p:spPr>
      </p:pic>
      <p:sp>
        <p:nvSpPr>
          <p:cNvPr id="2" name="Footer Placeholder 1">
            <a:extLst>
              <a:ext uri="{FF2B5EF4-FFF2-40B4-BE49-F238E27FC236}">
                <a16:creationId xmlns:a16="http://schemas.microsoft.com/office/drawing/2014/main" id="{FBD3FF0D-CF59-4299-A62F-F9E512C677A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985896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00" y="368300"/>
            <a:ext cx="2705100" cy="369332"/>
          </a:xfrm>
          <a:prstGeom prst="rect">
            <a:avLst/>
          </a:prstGeom>
          <a:noFill/>
        </p:spPr>
        <p:txBody>
          <a:bodyPr wrap="square" rtlCol="0">
            <a:spAutoFit/>
          </a:bodyPr>
          <a:lstStyle/>
          <a:p>
            <a:r>
              <a:rPr lang="en-GB" dirty="0">
                <a:solidFill>
                  <a:srgbClr val="FF0000"/>
                </a:solidFill>
              </a:rPr>
              <a:t>Resource 6</a:t>
            </a:r>
          </a:p>
        </p:txBody>
      </p:sp>
      <p:pic>
        <p:nvPicPr>
          <p:cNvPr id="5" name="Picture 4"/>
          <p:cNvPicPr>
            <a:picLocks noChangeAspect="1"/>
          </p:cNvPicPr>
          <p:nvPr/>
        </p:nvPicPr>
        <p:blipFill rotWithShape="1">
          <a:blip r:embed="rId2"/>
          <a:srcRect l="27917" t="10215" r="29479" b="11156"/>
          <a:stretch/>
        </p:blipFill>
        <p:spPr>
          <a:xfrm>
            <a:off x="3835400" y="552966"/>
            <a:ext cx="4270869" cy="6108700"/>
          </a:xfrm>
          <a:prstGeom prst="rect">
            <a:avLst/>
          </a:prstGeom>
        </p:spPr>
      </p:pic>
      <p:sp>
        <p:nvSpPr>
          <p:cNvPr id="2" name="Footer Placeholder 1">
            <a:extLst>
              <a:ext uri="{FF2B5EF4-FFF2-40B4-BE49-F238E27FC236}">
                <a16:creationId xmlns:a16="http://schemas.microsoft.com/office/drawing/2014/main" id="{50CA2144-C29F-4AD8-85D3-EDB4A18A300C}"/>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47015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5 Point Scale - Lesson 2 </a:t>
            </a:r>
          </a:p>
        </p:txBody>
      </p:sp>
      <p:sp>
        <p:nvSpPr>
          <p:cNvPr id="3" name="Content Placeholder 2"/>
          <p:cNvSpPr>
            <a:spLocks noGrp="1"/>
          </p:cNvSpPr>
          <p:nvPr>
            <p:ph idx="1"/>
          </p:nvPr>
        </p:nvSpPr>
        <p:spPr/>
        <p:txBody>
          <a:bodyPr>
            <a:normAutofit fontScale="92500" lnSpcReduction="20000"/>
          </a:bodyPr>
          <a:lstStyle/>
          <a:p>
            <a:r>
              <a:rPr lang="en-GB" dirty="0">
                <a:solidFill>
                  <a:srgbClr val="FF0000"/>
                </a:solidFill>
              </a:rPr>
              <a:t>Recap on previous lesson.</a:t>
            </a:r>
          </a:p>
          <a:p>
            <a:r>
              <a:rPr lang="en-GB" dirty="0">
                <a:solidFill>
                  <a:srgbClr val="FF0000"/>
                </a:solidFill>
              </a:rPr>
              <a:t>Introduce Voice Scale (Resource 13)</a:t>
            </a:r>
          </a:p>
          <a:p>
            <a:r>
              <a:rPr lang="en-GB" dirty="0">
                <a:solidFill>
                  <a:srgbClr val="FF0000"/>
                </a:solidFill>
              </a:rPr>
              <a:t>Talk about ‘How I feel Scale’ (Resource 14) – discuss when your emotions get more intense that your behaviour starts to change as a result. </a:t>
            </a:r>
          </a:p>
          <a:p>
            <a:pPr marL="0" indent="0">
              <a:buNone/>
            </a:pPr>
            <a:endParaRPr lang="en-GB" dirty="0"/>
          </a:p>
          <a:p>
            <a:pPr marL="0" indent="0">
              <a:buNone/>
            </a:pPr>
            <a:r>
              <a:rPr lang="en-GB" dirty="0"/>
              <a:t>Ideas </a:t>
            </a:r>
          </a:p>
          <a:p>
            <a:r>
              <a:rPr lang="en-GB" dirty="0"/>
              <a:t>Share worksheets with a partner.</a:t>
            </a:r>
          </a:p>
          <a:p>
            <a:r>
              <a:rPr lang="en-GB" dirty="0"/>
              <a:t>Practice using different voice examples from the voice scale to show escalation from 1 to 5.</a:t>
            </a:r>
          </a:p>
          <a:p>
            <a:r>
              <a:rPr lang="en-GB" dirty="0"/>
              <a:t>Children can use previous worksheets to help give them ideas on what to put in each section of ‘How I feel Scale’. Children can write or draw their answers depending on year group. </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784ED90B-625C-4E2C-8BB9-51ECE71E94B8}"/>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918513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Grp="1"/>
          </p:cNvPicPr>
          <p:nvPr>
            <p:ph idx="1"/>
          </p:nvPr>
        </p:nvPicPr>
        <p:blipFill>
          <a:blip r:embed="rId2"/>
          <a:stretch>
            <a:fillRect/>
          </a:stretch>
        </p:blipFill>
        <p:spPr>
          <a:xfrm>
            <a:off x="3860800" y="914400"/>
            <a:ext cx="3589521" cy="5262563"/>
          </a:xfrm>
          <a:prstGeom prst="rect">
            <a:avLst/>
          </a:prstGeom>
        </p:spPr>
      </p:pic>
      <p:pic>
        <p:nvPicPr>
          <p:cNvPr id="12" name="Picture 11"/>
          <p:cNvPicPr/>
          <p:nvPr/>
        </p:nvPicPr>
        <p:blipFill>
          <a:blip r:embed="rId3"/>
          <a:stretch>
            <a:fillRect/>
          </a:stretch>
        </p:blipFill>
        <p:spPr>
          <a:xfrm>
            <a:off x="5172006" y="1156812"/>
            <a:ext cx="483554" cy="508000"/>
          </a:xfrm>
          <a:prstGeom prst="rect">
            <a:avLst/>
          </a:prstGeom>
        </p:spPr>
      </p:pic>
      <p:pic>
        <p:nvPicPr>
          <p:cNvPr id="13" name="Picture 12"/>
          <p:cNvPicPr/>
          <p:nvPr/>
        </p:nvPicPr>
        <p:blipFill>
          <a:blip r:embed="rId4"/>
          <a:stretch>
            <a:fillRect/>
          </a:stretch>
        </p:blipFill>
        <p:spPr>
          <a:xfrm>
            <a:off x="5136196" y="2204006"/>
            <a:ext cx="483554" cy="469900"/>
          </a:xfrm>
          <a:prstGeom prst="rect">
            <a:avLst/>
          </a:prstGeom>
        </p:spPr>
      </p:pic>
      <p:pic>
        <p:nvPicPr>
          <p:cNvPr id="14" name="Picture 13"/>
          <p:cNvPicPr/>
          <p:nvPr/>
        </p:nvPicPr>
        <p:blipFill>
          <a:blip r:embed="rId5"/>
          <a:stretch>
            <a:fillRect/>
          </a:stretch>
        </p:blipFill>
        <p:spPr>
          <a:xfrm>
            <a:off x="5136196" y="3225324"/>
            <a:ext cx="638493" cy="640714"/>
          </a:xfrm>
          <a:prstGeom prst="rect">
            <a:avLst/>
          </a:prstGeom>
        </p:spPr>
      </p:pic>
      <p:pic>
        <p:nvPicPr>
          <p:cNvPr id="15" name="Picture 14"/>
          <p:cNvPicPr/>
          <p:nvPr/>
        </p:nvPicPr>
        <p:blipFill>
          <a:blip r:embed="rId6"/>
          <a:stretch>
            <a:fillRect/>
          </a:stretch>
        </p:blipFill>
        <p:spPr>
          <a:xfrm>
            <a:off x="5147624" y="4310935"/>
            <a:ext cx="627065" cy="473710"/>
          </a:xfrm>
          <a:prstGeom prst="rect">
            <a:avLst/>
          </a:prstGeom>
        </p:spPr>
      </p:pic>
      <p:pic>
        <p:nvPicPr>
          <p:cNvPr id="16" name="Picture 15"/>
          <p:cNvPicPr/>
          <p:nvPr/>
        </p:nvPicPr>
        <p:blipFill>
          <a:blip r:embed="rId7"/>
          <a:stretch>
            <a:fillRect/>
          </a:stretch>
        </p:blipFill>
        <p:spPr>
          <a:xfrm>
            <a:off x="5172006" y="5426550"/>
            <a:ext cx="617857" cy="527685"/>
          </a:xfrm>
          <a:prstGeom prst="rect">
            <a:avLst/>
          </a:prstGeom>
        </p:spPr>
      </p:pic>
      <p:sp>
        <p:nvSpPr>
          <p:cNvPr id="17" name="TextBox 16"/>
          <p:cNvSpPr txBox="1"/>
          <p:nvPr/>
        </p:nvSpPr>
        <p:spPr>
          <a:xfrm>
            <a:off x="279400" y="368300"/>
            <a:ext cx="2705100" cy="369332"/>
          </a:xfrm>
          <a:prstGeom prst="rect">
            <a:avLst/>
          </a:prstGeom>
          <a:noFill/>
        </p:spPr>
        <p:txBody>
          <a:bodyPr wrap="square" rtlCol="0">
            <a:spAutoFit/>
          </a:bodyPr>
          <a:lstStyle/>
          <a:p>
            <a:r>
              <a:rPr lang="en-GB" dirty="0">
                <a:solidFill>
                  <a:srgbClr val="FF0000"/>
                </a:solidFill>
              </a:rPr>
              <a:t>Resource 13</a:t>
            </a:r>
          </a:p>
        </p:txBody>
      </p:sp>
      <p:sp>
        <p:nvSpPr>
          <p:cNvPr id="2" name="Footer Placeholder 1">
            <a:extLst>
              <a:ext uri="{FF2B5EF4-FFF2-40B4-BE49-F238E27FC236}">
                <a16:creationId xmlns:a16="http://schemas.microsoft.com/office/drawing/2014/main" id="{D21531C8-2E7A-4FF5-BE52-B33F969AB817}"/>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669740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00" y="927100"/>
            <a:ext cx="63912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3" y="1441450"/>
            <a:ext cx="5902325" cy="5133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832100" y="469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2832100" y="927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a:spLocks noChangeArrowheads="1"/>
          </p:cNvSpPr>
          <p:nvPr/>
        </p:nvSpPr>
        <p:spPr bwMode="auto">
          <a:xfrm>
            <a:off x="2832100" y="1384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Box 8"/>
          <p:cNvSpPr txBox="1"/>
          <p:nvPr/>
        </p:nvSpPr>
        <p:spPr>
          <a:xfrm>
            <a:off x="368300" y="469900"/>
            <a:ext cx="2463800" cy="369332"/>
          </a:xfrm>
          <a:prstGeom prst="rect">
            <a:avLst/>
          </a:prstGeom>
          <a:noFill/>
        </p:spPr>
        <p:txBody>
          <a:bodyPr wrap="square" rtlCol="0">
            <a:spAutoFit/>
          </a:bodyPr>
          <a:lstStyle/>
          <a:p>
            <a:r>
              <a:rPr lang="en-GB" dirty="0">
                <a:solidFill>
                  <a:srgbClr val="FF0000"/>
                </a:solidFill>
              </a:rPr>
              <a:t>Resource 14</a:t>
            </a:r>
          </a:p>
        </p:txBody>
      </p:sp>
      <p:sp>
        <p:nvSpPr>
          <p:cNvPr id="2" name="Footer Placeholder 1">
            <a:extLst>
              <a:ext uri="{FF2B5EF4-FFF2-40B4-BE49-F238E27FC236}">
                <a16:creationId xmlns:a16="http://schemas.microsoft.com/office/drawing/2014/main" id="{7826B32A-7853-4DFF-A7B9-D2524022FAE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341779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5 Point Scale - Lesson 3</a:t>
            </a:r>
          </a:p>
        </p:txBody>
      </p:sp>
      <p:sp>
        <p:nvSpPr>
          <p:cNvPr id="3" name="Content Placeholder 2"/>
          <p:cNvSpPr>
            <a:spLocks noGrp="1"/>
          </p:cNvSpPr>
          <p:nvPr>
            <p:ph idx="1"/>
          </p:nvPr>
        </p:nvSpPr>
        <p:spPr/>
        <p:txBody>
          <a:bodyPr>
            <a:normAutofit fontScale="85000" lnSpcReduction="20000"/>
          </a:bodyPr>
          <a:lstStyle/>
          <a:p>
            <a:r>
              <a:rPr lang="en-GB" dirty="0">
                <a:solidFill>
                  <a:srgbClr val="FF0000"/>
                </a:solidFill>
              </a:rPr>
              <a:t>Work through Resource 15 slides with class. This can be done in small groups and collate answers or done as a whole class activity. </a:t>
            </a:r>
          </a:p>
          <a:p>
            <a:r>
              <a:rPr lang="en-GB" dirty="0">
                <a:solidFill>
                  <a:srgbClr val="FF0000"/>
                </a:solidFill>
              </a:rPr>
              <a:t>Remind children that the left side of the scale is identifying behaviour not feelings and thoughts. The right side is what they would like the teacher to do to help. </a:t>
            </a:r>
          </a:p>
          <a:p>
            <a:pPr marL="0" indent="0">
              <a:buNone/>
            </a:pPr>
            <a:endParaRPr lang="en-GB" dirty="0">
              <a:solidFill>
                <a:srgbClr val="FF0000"/>
              </a:solidFill>
            </a:endParaRPr>
          </a:p>
          <a:p>
            <a:pPr marL="0" indent="0">
              <a:buNone/>
            </a:pPr>
            <a:r>
              <a:rPr lang="en-GB" dirty="0"/>
              <a:t>Ideas</a:t>
            </a:r>
          </a:p>
          <a:p>
            <a:r>
              <a:rPr lang="en-GB" dirty="0"/>
              <a:t>Use some of the Emotion Talk symbols (from booklet) to help with adding images to the scale. </a:t>
            </a:r>
          </a:p>
          <a:p>
            <a:r>
              <a:rPr lang="en-GB" dirty="0"/>
              <a:t>Make sure most children are in agreement of what the adults support should be. </a:t>
            </a:r>
          </a:p>
          <a:p>
            <a:r>
              <a:rPr lang="en-GB" dirty="0"/>
              <a:t>Discuss what a time out or break from the class would look like. Could an area outside the class be developed for children to go to calm down or have a break from their learning when needed?</a:t>
            </a:r>
          </a:p>
          <a:p>
            <a:endParaRPr lang="en-GB" dirty="0">
              <a:solidFill>
                <a:srgbClr val="FF0000"/>
              </a:solidFill>
            </a:endParaRPr>
          </a:p>
        </p:txBody>
      </p:sp>
      <p:sp>
        <p:nvSpPr>
          <p:cNvPr id="4" name="Footer Placeholder 3">
            <a:extLst>
              <a:ext uri="{FF2B5EF4-FFF2-40B4-BE49-F238E27FC236}">
                <a16:creationId xmlns:a16="http://schemas.microsoft.com/office/drawing/2014/main" id="{F690B25F-F1A6-4353-8063-929A3AD72205}"/>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928657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00" y="485444"/>
            <a:ext cx="2463800" cy="369332"/>
          </a:xfrm>
          <a:prstGeom prst="rect">
            <a:avLst/>
          </a:prstGeom>
          <a:noFill/>
        </p:spPr>
        <p:txBody>
          <a:bodyPr wrap="square" rtlCol="0">
            <a:spAutoFit/>
          </a:bodyPr>
          <a:lstStyle/>
          <a:p>
            <a:r>
              <a:rPr lang="en-GB" dirty="0">
                <a:solidFill>
                  <a:srgbClr val="FF0000"/>
                </a:solidFill>
              </a:rPr>
              <a:t>Resource 15</a:t>
            </a:r>
          </a:p>
        </p:txBody>
      </p:sp>
      <p:pic>
        <p:nvPicPr>
          <p:cNvPr id="7" name="Picture 6"/>
          <p:cNvPicPr>
            <a:picLocks noChangeAspect="1"/>
          </p:cNvPicPr>
          <p:nvPr/>
        </p:nvPicPr>
        <p:blipFill rotWithShape="1">
          <a:blip r:embed="rId2"/>
          <a:srcRect l="45729" t="14382" r="10729" b="5511"/>
          <a:stretch/>
        </p:blipFill>
        <p:spPr>
          <a:xfrm>
            <a:off x="2184400" y="854776"/>
            <a:ext cx="3945822" cy="5626100"/>
          </a:xfrm>
          <a:prstGeom prst="rect">
            <a:avLst/>
          </a:prstGeom>
        </p:spPr>
      </p:pic>
      <p:pic>
        <p:nvPicPr>
          <p:cNvPr id="8" name="Picture 7"/>
          <p:cNvPicPr>
            <a:picLocks noChangeAspect="1"/>
          </p:cNvPicPr>
          <p:nvPr/>
        </p:nvPicPr>
        <p:blipFill rotWithShape="1">
          <a:blip r:embed="rId3"/>
          <a:srcRect l="46563" t="14113" r="10417" b="5645"/>
          <a:stretch/>
        </p:blipFill>
        <p:spPr>
          <a:xfrm>
            <a:off x="7010400" y="854776"/>
            <a:ext cx="3892093" cy="5626100"/>
          </a:xfrm>
          <a:prstGeom prst="rect">
            <a:avLst/>
          </a:prstGeom>
        </p:spPr>
      </p:pic>
      <p:sp>
        <p:nvSpPr>
          <p:cNvPr id="2" name="Footer Placeholder 1">
            <a:extLst>
              <a:ext uri="{FF2B5EF4-FFF2-40B4-BE49-F238E27FC236}">
                <a16:creationId xmlns:a16="http://schemas.microsoft.com/office/drawing/2014/main" id="{68179B21-DDE8-4050-83A9-0C173F08719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810201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5 Point Scale - Lesson 4 </a:t>
            </a:r>
          </a:p>
        </p:txBody>
      </p:sp>
      <p:sp>
        <p:nvSpPr>
          <p:cNvPr id="3" name="Content Placeholder 2"/>
          <p:cNvSpPr>
            <a:spLocks noGrp="1"/>
          </p:cNvSpPr>
          <p:nvPr>
            <p:ph idx="1"/>
          </p:nvPr>
        </p:nvSpPr>
        <p:spPr/>
        <p:txBody>
          <a:bodyPr>
            <a:normAutofit fontScale="92500" lnSpcReduction="20000"/>
          </a:bodyPr>
          <a:lstStyle/>
          <a:p>
            <a:pPr lvl="0"/>
            <a:r>
              <a:rPr lang="en-GB" dirty="0">
                <a:solidFill>
                  <a:srgbClr val="FF0000"/>
                </a:solidFill>
              </a:rPr>
              <a:t>Recap what happened last lesson.</a:t>
            </a:r>
          </a:p>
          <a:p>
            <a:pPr lvl="0"/>
            <a:r>
              <a:rPr lang="en-GB" dirty="0">
                <a:solidFill>
                  <a:srgbClr val="FF0000"/>
                </a:solidFill>
              </a:rPr>
              <a:t>Look at examples of ‘how I feel’ worksheets</a:t>
            </a:r>
          </a:p>
          <a:p>
            <a:pPr lvl="0"/>
            <a:r>
              <a:rPr lang="en-GB" dirty="0">
                <a:solidFill>
                  <a:srgbClr val="FF0000"/>
                </a:solidFill>
              </a:rPr>
              <a:t>Complete ‘Class 5 point scale slides’ (Resources 16)</a:t>
            </a:r>
          </a:p>
          <a:p>
            <a:pPr marL="0" indent="0">
              <a:buNone/>
            </a:pPr>
            <a:endParaRPr lang="en-GB" dirty="0"/>
          </a:p>
          <a:p>
            <a:pPr marL="0" indent="0">
              <a:buNone/>
            </a:pPr>
            <a:r>
              <a:rPr lang="en-GB" dirty="0"/>
              <a:t>Ideas</a:t>
            </a:r>
          </a:p>
          <a:p>
            <a:r>
              <a:rPr lang="en-GB" dirty="0"/>
              <a:t>Using the slides completed last lesson. Begin to minimise the language and agree on 1 sentence or a few words for each section.</a:t>
            </a:r>
          </a:p>
          <a:p>
            <a:r>
              <a:rPr lang="en-GB" dirty="0"/>
              <a:t>Discuss what images would be helpful in each section for the children to remember.</a:t>
            </a:r>
          </a:p>
          <a:p>
            <a:r>
              <a:rPr lang="en-GB" dirty="0"/>
              <a:t>Role play scenarios and children can decide what action the teacher needs to take. </a:t>
            </a:r>
          </a:p>
          <a:p>
            <a:endParaRPr lang="en-GB" dirty="0"/>
          </a:p>
        </p:txBody>
      </p:sp>
      <p:sp>
        <p:nvSpPr>
          <p:cNvPr id="4" name="Footer Placeholder 3">
            <a:extLst>
              <a:ext uri="{FF2B5EF4-FFF2-40B4-BE49-F238E27FC236}">
                <a16:creationId xmlns:a16="http://schemas.microsoft.com/office/drawing/2014/main" id="{FF92AC82-E536-4C0F-983E-2C3A7E543193}"/>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5311727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0500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046293"/>
            <a:ext cx="8201025" cy="55227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8000" y="485444"/>
            <a:ext cx="2463800" cy="369332"/>
          </a:xfrm>
          <a:prstGeom prst="rect">
            <a:avLst/>
          </a:prstGeom>
          <a:noFill/>
        </p:spPr>
        <p:txBody>
          <a:bodyPr wrap="square" rtlCol="0">
            <a:spAutoFit/>
          </a:bodyPr>
          <a:lstStyle/>
          <a:p>
            <a:r>
              <a:rPr lang="en-GB" dirty="0">
                <a:solidFill>
                  <a:srgbClr val="FF0000"/>
                </a:solidFill>
              </a:rPr>
              <a:t>Resource 16</a:t>
            </a:r>
          </a:p>
        </p:txBody>
      </p:sp>
      <p:sp>
        <p:nvSpPr>
          <p:cNvPr id="2" name="Footer Placeholder 1">
            <a:extLst>
              <a:ext uri="{FF2B5EF4-FFF2-40B4-BE49-F238E27FC236}">
                <a16:creationId xmlns:a16="http://schemas.microsoft.com/office/drawing/2014/main" id="{E4165B27-07CC-4EC2-94E4-78B3F8BB730F}"/>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83918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Joy</a:t>
            </a:r>
          </a:p>
        </p:txBody>
      </p:sp>
      <p:pic>
        <p:nvPicPr>
          <p:cNvPr id="4" name="Content Placeholder 3" descr="Pixar Post: Inside Out &amp;emdash; Inside Out Character Profile: Joy"/>
          <p:cNvPicPr>
            <a:picLocks noGrp="1"/>
          </p:cNvPicPr>
          <p:nvPr>
            <p:ph idx="1"/>
          </p:nvPr>
        </p:nvPicPr>
        <p:blipFill>
          <a:blip r:embed="rId2" cstate="print"/>
          <a:srcRect/>
          <a:stretch>
            <a:fillRect/>
          </a:stretch>
        </p:blipFill>
        <p:spPr bwMode="auto">
          <a:xfrm>
            <a:off x="685491" y="1599142"/>
            <a:ext cx="2659151" cy="4351338"/>
          </a:xfrm>
          <a:prstGeom prst="rect">
            <a:avLst/>
          </a:prstGeom>
          <a:noFill/>
          <a:ln w="9525">
            <a:noFill/>
            <a:miter lim="800000"/>
            <a:headEnd/>
            <a:tailEnd/>
          </a:ln>
        </p:spPr>
      </p:pic>
      <p:sp>
        <p:nvSpPr>
          <p:cNvPr id="5" name="Text Box 2"/>
          <p:cNvSpPr txBox="1">
            <a:spLocks noChangeArrowheads="1"/>
          </p:cNvSpPr>
          <p:nvPr/>
        </p:nvSpPr>
        <p:spPr bwMode="auto">
          <a:xfrm>
            <a:off x="4141787" y="1690688"/>
            <a:ext cx="5764213" cy="41682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Who is Joy and what does she do for</a:t>
            </a:r>
            <a:r>
              <a:rPr kumimoji="0" lang="en-GB" altLang="en-US" sz="2400" b="0" i="0" u="none" strike="noStrike" cap="none" normalizeH="0" dirty="0">
                <a:ln>
                  <a:noFill/>
                </a:ln>
                <a:solidFill>
                  <a:schemeClr val="tx1"/>
                </a:solidFill>
                <a:effectLst/>
                <a:latin typeface="+mj-lt"/>
              </a:rPr>
              <a:t> </a:t>
            </a:r>
            <a:r>
              <a:rPr kumimoji="0" lang="en-GB" altLang="en-US" sz="2400" b="0" i="0" u="none" strike="noStrike" cap="none" normalizeH="0" baseline="0" dirty="0">
                <a:ln>
                  <a:noFill/>
                </a:ln>
                <a:solidFill>
                  <a:schemeClr val="tx1"/>
                </a:solidFill>
                <a:effectLst/>
                <a:latin typeface="+mj-lt"/>
              </a:rPr>
              <a:t>Riley?</a:t>
            </a:r>
            <a:r>
              <a:rPr kumimoji="0" lang="en-GB" altLang="en-US" sz="2400" b="0" i="0" u="none" strike="noStrike" cap="none" normalizeH="0" dirty="0">
                <a:ln>
                  <a:noFill/>
                </a:ln>
                <a:solidFill>
                  <a:schemeClr val="tx1"/>
                </a:solidFill>
                <a:effectLst/>
                <a:latin typeface="+mj-lt"/>
              </a:rPr>
              <a:t> </a:t>
            </a:r>
            <a:r>
              <a:rPr kumimoji="0" lang="en-GB" altLang="en-US" sz="2400" b="0" i="0" u="none" strike="noStrike" cap="none" normalizeH="0" baseline="0" dirty="0">
                <a:ln>
                  <a:noFill/>
                </a:ln>
                <a:solidFill>
                  <a:schemeClr val="tx1"/>
                </a:solidFill>
                <a:effectLst/>
                <a:latin typeface="+mj-lt"/>
              </a:rPr>
              <a:t> </a:t>
            </a:r>
            <a:endParaRPr kumimoji="0" lang="en-US" altLang="en-US" sz="2400" b="0" i="0" u="none" strike="noStrike" cap="none" normalizeH="0" baseline="0" dirty="0">
              <a:ln>
                <a:noFill/>
              </a:ln>
              <a:solidFill>
                <a:schemeClr val="tx1"/>
              </a:solidFill>
              <a:effectLst/>
              <a:latin typeface="+mj-lt"/>
            </a:endParaRPr>
          </a:p>
        </p:txBody>
      </p:sp>
      <p:sp>
        <p:nvSpPr>
          <p:cNvPr id="3" name="Footer Placeholder 2">
            <a:extLst>
              <a:ext uri="{FF2B5EF4-FFF2-40B4-BE49-F238E27FC236}">
                <a16:creationId xmlns:a16="http://schemas.microsoft.com/office/drawing/2014/main" id="{9FA8DB99-E529-49A3-A166-830284BEDA86}"/>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16530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208" t="36198" r="25938" b="23047"/>
          <a:stretch/>
        </p:blipFill>
        <p:spPr>
          <a:xfrm>
            <a:off x="2489200" y="1269999"/>
            <a:ext cx="7327900" cy="4890475"/>
          </a:xfrm>
          <a:prstGeom prst="rect">
            <a:avLst/>
          </a:prstGeom>
        </p:spPr>
      </p:pic>
      <p:sp>
        <p:nvSpPr>
          <p:cNvPr id="6" name="TextBox 5"/>
          <p:cNvSpPr txBox="1"/>
          <p:nvPr/>
        </p:nvSpPr>
        <p:spPr>
          <a:xfrm>
            <a:off x="508000" y="485444"/>
            <a:ext cx="2463800" cy="369332"/>
          </a:xfrm>
          <a:prstGeom prst="rect">
            <a:avLst/>
          </a:prstGeom>
          <a:noFill/>
        </p:spPr>
        <p:txBody>
          <a:bodyPr wrap="square" rtlCol="0">
            <a:spAutoFit/>
          </a:bodyPr>
          <a:lstStyle/>
          <a:p>
            <a:r>
              <a:rPr lang="en-GB" dirty="0">
                <a:solidFill>
                  <a:srgbClr val="FF0000"/>
                </a:solidFill>
              </a:rPr>
              <a:t>Resource 17</a:t>
            </a:r>
          </a:p>
        </p:txBody>
      </p:sp>
      <p:sp>
        <p:nvSpPr>
          <p:cNvPr id="2" name="Footer Placeholder 1">
            <a:extLst>
              <a:ext uri="{FF2B5EF4-FFF2-40B4-BE49-F238E27FC236}">
                <a16:creationId xmlns:a16="http://schemas.microsoft.com/office/drawing/2014/main" id="{5D498DFE-B36F-4DF9-8C3F-E3D112361917}"/>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2714113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product is a frustration scale, based on the 5 Point Scale system, which uses the characters from the popular movie Inside Out. Teachers can use this frustration scale to help teach their students how to identify their current emotions starting with joy and increasing by severity all the way up to anger.: ">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69771" y="342898"/>
            <a:ext cx="5910943" cy="6204857"/>
          </a:xfrm>
          <a:prstGeom prst="rect">
            <a:avLst/>
          </a:prstGeom>
          <a:noFill/>
          <a:ln>
            <a:noFill/>
          </a:ln>
        </p:spPr>
      </p:pic>
      <p:sp>
        <p:nvSpPr>
          <p:cNvPr id="3" name="Footer Placeholder 2">
            <a:extLst>
              <a:ext uri="{FF2B5EF4-FFF2-40B4-BE49-F238E27FC236}">
                <a16:creationId xmlns:a16="http://schemas.microsoft.com/office/drawing/2014/main" id="{0204E122-F403-4AC7-8A72-C1AB6E9493E6}"/>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05918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Joy - examples</a:t>
            </a:r>
          </a:p>
        </p:txBody>
      </p:sp>
      <p:pic>
        <p:nvPicPr>
          <p:cNvPr id="4" name="Content Placeholder 3" descr="Pixar Post: Inside Out &amp;emdash; Inside Out Character Profile: Joy"/>
          <p:cNvPicPr>
            <a:picLocks noGrp="1"/>
          </p:cNvPicPr>
          <p:nvPr>
            <p:ph idx="1"/>
          </p:nvPr>
        </p:nvPicPr>
        <p:blipFill>
          <a:blip r:embed="rId2" cstate="print"/>
          <a:srcRect/>
          <a:stretch>
            <a:fillRect/>
          </a:stretch>
        </p:blipFill>
        <p:spPr bwMode="auto">
          <a:xfrm>
            <a:off x="685491" y="1599142"/>
            <a:ext cx="2659151" cy="4351338"/>
          </a:xfrm>
          <a:prstGeom prst="rect">
            <a:avLst/>
          </a:prstGeom>
          <a:noFill/>
          <a:ln w="9525">
            <a:noFill/>
            <a:miter lim="800000"/>
            <a:headEnd/>
            <a:tailEnd/>
          </a:ln>
        </p:spPr>
      </p:pic>
      <p:sp>
        <p:nvSpPr>
          <p:cNvPr id="5" name="Text Box 2"/>
          <p:cNvSpPr txBox="1">
            <a:spLocks noChangeArrowheads="1"/>
          </p:cNvSpPr>
          <p:nvPr/>
        </p:nvSpPr>
        <p:spPr bwMode="auto">
          <a:xfrm>
            <a:off x="4141787" y="1690688"/>
            <a:ext cx="5764213" cy="41682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Joy’s goal has always been to make sure Riley stays happy.</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She is </a:t>
            </a:r>
            <a:r>
              <a:rPr kumimoji="0" lang="en-GB" altLang="en-US" sz="2400" b="0" i="0" u="none" strike="noStrike" cap="none" normalizeH="0" baseline="0" dirty="0" err="1">
                <a:ln>
                  <a:noFill/>
                </a:ln>
                <a:solidFill>
                  <a:schemeClr val="tx1"/>
                </a:solidFill>
                <a:effectLst/>
                <a:latin typeface="+mj-lt"/>
              </a:rPr>
              <a:t>lighthearted</a:t>
            </a:r>
            <a:r>
              <a:rPr kumimoji="0" lang="en-GB" altLang="en-US" sz="2400" b="0" i="0" u="none" strike="noStrike" cap="none" normalizeH="0" baseline="0" dirty="0">
                <a:ln>
                  <a:noFill/>
                </a:ln>
                <a:solidFill>
                  <a:schemeClr val="tx1"/>
                </a:solidFill>
                <a:effectLst/>
                <a:latin typeface="+mj-lt"/>
              </a:rPr>
              <a:t>, optimistic and determined to find the fun in every situation.</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Joy sees challenges in Riley’s life as opportunities, and the less happy moments as hiccups on the way back to something great.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chemeClr val="tx1"/>
                </a:solidFill>
                <a:effectLst/>
                <a:latin typeface="+mj-lt"/>
              </a:rPr>
              <a:t>As long as Riley is happy, so is Joy.</a:t>
            </a:r>
            <a:endParaRPr kumimoji="0" lang="en-US" altLang="en-US" sz="2400" b="0" i="0" u="none" strike="noStrike" cap="none" normalizeH="0" baseline="0" dirty="0">
              <a:ln>
                <a:noFill/>
              </a:ln>
              <a:solidFill>
                <a:schemeClr val="tx1"/>
              </a:solidFill>
              <a:effectLst/>
              <a:latin typeface="+mj-lt"/>
            </a:endParaRPr>
          </a:p>
        </p:txBody>
      </p:sp>
      <p:sp>
        <p:nvSpPr>
          <p:cNvPr id="3" name="Footer Placeholder 2">
            <a:extLst>
              <a:ext uri="{FF2B5EF4-FFF2-40B4-BE49-F238E27FC236}">
                <a16:creationId xmlns:a16="http://schemas.microsoft.com/office/drawing/2014/main" id="{1A637ECE-21BD-45CC-9A00-D6CBF1F1B19E}"/>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132517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Disgust</a:t>
            </a:r>
          </a:p>
        </p:txBody>
      </p:sp>
      <p:pic>
        <p:nvPicPr>
          <p:cNvPr id="6" name="Content Placeholder 5" descr="Pixar Post: Inside Out &amp;emdash; Inside Out Character Profile: Disgust"/>
          <p:cNvPicPr>
            <a:picLocks noGrp="1"/>
          </p:cNvPicPr>
          <p:nvPr>
            <p:ph idx="1"/>
          </p:nvPr>
        </p:nvPicPr>
        <p:blipFill>
          <a:blip r:embed="rId2" cstate="print"/>
          <a:srcRect/>
          <a:stretch>
            <a:fillRect/>
          </a:stretch>
        </p:blipFill>
        <p:spPr bwMode="auto">
          <a:xfrm>
            <a:off x="482290" y="1844674"/>
            <a:ext cx="2659151" cy="4351338"/>
          </a:xfrm>
          <a:prstGeom prst="rect">
            <a:avLst/>
          </a:prstGeom>
          <a:noFill/>
          <a:ln w="9525">
            <a:noFill/>
            <a:miter lim="800000"/>
            <a:headEnd/>
            <a:tailEnd/>
          </a:ln>
        </p:spPr>
      </p:pic>
      <p:sp>
        <p:nvSpPr>
          <p:cNvPr id="7" name="Text Box 2"/>
          <p:cNvSpPr txBox="1">
            <a:spLocks noChangeArrowheads="1"/>
          </p:cNvSpPr>
          <p:nvPr/>
        </p:nvSpPr>
        <p:spPr bwMode="auto">
          <a:xfrm>
            <a:off x="3911599" y="1690688"/>
            <a:ext cx="6265333" cy="465931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n-GB" altLang="en-US" sz="2400" dirty="0"/>
              <a:t>Who is Disgust and what does she do for Riley?  </a:t>
            </a:r>
            <a:endParaRPr lang="en-US" altLang="en-US" sz="2400" dirty="0"/>
          </a:p>
        </p:txBody>
      </p:sp>
      <p:sp>
        <p:nvSpPr>
          <p:cNvPr id="3" name="Footer Placeholder 2">
            <a:extLst>
              <a:ext uri="{FF2B5EF4-FFF2-40B4-BE49-F238E27FC236}">
                <a16:creationId xmlns:a16="http://schemas.microsoft.com/office/drawing/2014/main" id="{121973C3-84CA-4C30-958E-F7FF9F8EEEB7}"/>
              </a:ext>
            </a:extLst>
          </p:cNvPr>
          <p:cNvSpPr>
            <a:spLocks noGrp="1"/>
          </p:cNvSpPr>
          <p:nvPr>
            <p:ph type="ftr" sz="quarter" idx="11"/>
          </p:nvPr>
        </p:nvSpPr>
        <p:spPr/>
        <p:txBody>
          <a:bodyPr/>
          <a:lstStyle/>
          <a:p>
            <a:r>
              <a:rPr lang="en-GB"/>
              <a:t>Fife Council      Supporting Learners' Service   </a:t>
            </a:r>
          </a:p>
        </p:txBody>
      </p:sp>
    </p:spTree>
    <p:extLst>
      <p:ext uri="{BB962C8B-B14F-4D97-AF65-F5344CB8AC3E}">
        <p14:creationId xmlns:p14="http://schemas.microsoft.com/office/powerpoint/2010/main" val="3998776714"/>
      </p:ext>
    </p:extLst>
  </p:cSld>
  <p:clrMapOvr>
    <a:masterClrMapping/>
  </p:clrMapOvr>
</p:sld>
</file>

<file path=ppt/theme/theme1.xml><?xml version="1.0" encoding="utf-8"?>
<a:theme xmlns:a="http://schemas.openxmlformats.org/drawingml/2006/main" name="Office Theme">
  <a:themeElements>
    <a:clrScheme name="ET">
      <a:dk1>
        <a:sysClr val="windowText" lastClr="000000"/>
      </a:dk1>
      <a:lt1>
        <a:sysClr val="window" lastClr="FFFFFF"/>
      </a:lt1>
      <a:dk2>
        <a:srgbClr val="44546A"/>
      </a:dk2>
      <a:lt2>
        <a:srgbClr val="E7E6E6"/>
      </a:lt2>
      <a:accent1>
        <a:srgbClr val="FFFF00"/>
      </a:accent1>
      <a:accent2>
        <a:srgbClr val="E638C1"/>
      </a:accent2>
      <a:accent3>
        <a:srgbClr val="FFC000"/>
      </a:accent3>
      <a:accent4>
        <a:srgbClr val="00B050"/>
      </a:accent4>
      <a:accent5>
        <a:srgbClr val="0070C0"/>
      </a:accent5>
      <a:accent6>
        <a:srgbClr val="A5A5A5"/>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1401</TotalTime>
  <Words>3325</Words>
  <Application>Microsoft Office PowerPoint</Application>
  <PresentationFormat>Widescreen</PresentationFormat>
  <Paragraphs>381</Paragraphs>
  <Slides>71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ＭＳ Ｐゴシック</vt:lpstr>
      <vt:lpstr>Arial</vt:lpstr>
      <vt:lpstr>Calibri</vt:lpstr>
      <vt:lpstr>Calibri Light</vt:lpstr>
      <vt:lpstr>Comic Sans MS</vt:lpstr>
      <vt:lpstr>Times New Roman</vt:lpstr>
      <vt:lpstr>Tw Cen MT</vt:lpstr>
      <vt:lpstr>Office Theme</vt:lpstr>
      <vt:lpstr>Emotional Understanding and Regulation</vt:lpstr>
      <vt:lpstr> About this resource </vt:lpstr>
      <vt:lpstr>Curriculum for Excellence  Mental and Emotional Health and Wellbeing  </vt:lpstr>
      <vt:lpstr>Curriculum for Excellence  Mental and Emotional Health and Wellbeing  </vt:lpstr>
      <vt:lpstr>Introduction</vt:lpstr>
      <vt:lpstr>PowerPoint Presentation</vt:lpstr>
      <vt:lpstr>Joy</vt:lpstr>
      <vt:lpstr>Joy - examples</vt:lpstr>
      <vt:lpstr>Disgust</vt:lpstr>
      <vt:lpstr>Disgust - examples</vt:lpstr>
      <vt:lpstr>Anger</vt:lpstr>
      <vt:lpstr>Anger - examples</vt:lpstr>
      <vt:lpstr>Fear</vt:lpstr>
      <vt:lpstr>Fear - examples</vt:lpstr>
      <vt:lpstr>Sadness</vt:lpstr>
      <vt:lpstr>Sadness - examples</vt:lpstr>
      <vt:lpstr>    Draw a time when you felt each emotion   </vt:lpstr>
      <vt:lpstr>Introducing Kitbag</vt:lpstr>
      <vt:lpstr>Emotion Talks - Nice Feelings (Feel free to change the pictures to suit interest / age etc. ) </vt:lpstr>
      <vt:lpstr>PowerPoint Presentation</vt:lpstr>
      <vt:lpstr>Likes – things which make you happy</vt:lpstr>
      <vt:lpstr>Emotion Talks  – Not nice feelings</vt:lpstr>
      <vt:lpstr>PowerPoint Presentation</vt:lpstr>
      <vt:lpstr>Dislikes – Things which make you unhappy</vt:lpstr>
      <vt:lpstr>Emotion Talks Framework - Triggers</vt:lpstr>
      <vt:lpstr>Emotion Talks Framework – Emotional words </vt:lpstr>
      <vt:lpstr>Emotion Talks Framework – Body sensations</vt:lpstr>
      <vt:lpstr>Emotion Talks Framework – How to show it</vt:lpstr>
      <vt:lpstr>Emotion Talks Framework – Intensity scale</vt:lpstr>
      <vt:lpstr>Emotion Talks Framework – How to feel better</vt:lpstr>
      <vt:lpstr>How to Feel Better</vt:lpstr>
      <vt:lpstr>PowerPoint Presentation</vt:lpstr>
      <vt:lpstr>Using Emotion Talks and Kitbag</vt:lpstr>
      <vt:lpstr>Little Miss Muffet </vt:lpstr>
      <vt:lpstr>PowerPoint Presentation</vt:lpstr>
      <vt:lpstr>Simba</vt:lpstr>
      <vt:lpstr>PowerPoint Presentation</vt:lpstr>
      <vt:lpstr>Charlie Bucket</vt:lpstr>
      <vt:lpstr>PowerPoint Presentation</vt:lpstr>
      <vt:lpstr>Little Red Riding Hood</vt:lpstr>
      <vt:lpstr>PowerPoint Presentation</vt:lpstr>
      <vt:lpstr>Old Man</vt:lpstr>
      <vt:lpstr>PowerPoint Presentation</vt:lpstr>
      <vt:lpstr>Little girl in bed</vt:lpstr>
      <vt:lpstr>PowerPoint Presentation</vt:lpstr>
      <vt:lpstr>How Other People Think</vt:lpstr>
      <vt:lpstr>What happened - I went to Jenny’s birthday party. It was so much fun.  I blew out the candles on the cake before she could.  </vt:lpstr>
      <vt:lpstr>What happened - Lisa was taking ages on the slide. I pushed her out of the way so I could have a turn. The slide is so much fun!</vt:lpstr>
      <vt:lpstr>What happened  - Mum put my Christmas presents under the tree. I was so excited I opened them straight away. </vt:lpstr>
      <vt:lpstr>What happened  - Carly shared her favourite Peppa Pig pictures with Nina because Nina liked them but didn’t have any</vt:lpstr>
      <vt:lpstr>What happened  - Ann and Sarah laughed at Molly when she got the wrong answer in class. She’s so stupid.</vt:lpstr>
      <vt:lpstr>What happened  - Fred said ‘Congratulations’ to Josh when he won the game. He played so well. </vt:lpstr>
      <vt:lpstr>What happened  - I said ‘Good Luck’ to Arran before his race. I hope he wins.</vt:lpstr>
      <vt:lpstr>Act it out What happened  - You are standing in the queue with your friends waiting to go on a rollercoaster. One of your friends begin to feel really nervous. </vt:lpstr>
      <vt:lpstr>Act it out What happened  - Someone doesn’t let your friend join in the game that you are all playing. </vt:lpstr>
      <vt:lpstr> Act it out What happened  - One morning you go to visit your friend and discover that his pet died the evening before. </vt:lpstr>
      <vt:lpstr>   Act it out What happened  - Your little brother tried to open his favourite crisps but the packet burst and spilled on the floor.    </vt:lpstr>
      <vt:lpstr>Extra activity - Kind Hearts Story</vt:lpstr>
      <vt:lpstr>PowerPoint Presentation</vt:lpstr>
      <vt:lpstr>Introducing 5 Point Scale - Lesson 1 </vt:lpstr>
      <vt:lpstr>PowerPoint Presentation</vt:lpstr>
      <vt:lpstr>PowerPoint Presentation</vt:lpstr>
      <vt:lpstr>5 Point Scale - Lesson 2 </vt:lpstr>
      <vt:lpstr>PowerPoint Presentation</vt:lpstr>
      <vt:lpstr>PowerPoint Presentation</vt:lpstr>
      <vt:lpstr>5 Point Scale - Lesson 3</vt:lpstr>
      <vt:lpstr>PowerPoint Presentation</vt:lpstr>
      <vt:lpstr>5 Point Scale - Lesson 4 </vt:lpstr>
      <vt:lpstr>PowerPoint Presentation</vt:lpstr>
      <vt:lpstr>PowerPoint Presentation</vt:lpstr>
      <vt:lpstr>PowerPoint Presentation</vt:lpstr>
    </vt:vector>
  </TitlesOfParts>
  <Company>Fife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Understanding and Regulation</dc:title>
  <dc:creator>Rae Jackman-Edu</dc:creator>
  <cp:lastModifiedBy>Ruth Chalmers</cp:lastModifiedBy>
  <cp:revision>129</cp:revision>
  <cp:lastPrinted>2017-03-24T10:25:00Z</cp:lastPrinted>
  <dcterms:created xsi:type="dcterms:W3CDTF">2016-12-14T15:35:42Z</dcterms:created>
  <dcterms:modified xsi:type="dcterms:W3CDTF">2019-11-13T09:10:40Z</dcterms:modified>
</cp:coreProperties>
</file>